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306" r:id="rId3"/>
    <p:sldId id="314" r:id="rId4"/>
    <p:sldId id="257" r:id="rId5"/>
    <p:sldId id="258" r:id="rId6"/>
    <p:sldId id="259" r:id="rId7"/>
    <p:sldId id="260" r:id="rId8"/>
    <p:sldId id="261" r:id="rId9"/>
    <p:sldId id="298" r:id="rId10"/>
    <p:sldId id="330" r:id="rId11"/>
    <p:sldId id="312" r:id="rId12"/>
    <p:sldId id="316" r:id="rId13"/>
    <p:sldId id="321" r:id="rId14"/>
    <p:sldId id="317" r:id="rId15"/>
    <p:sldId id="318" r:id="rId16"/>
    <p:sldId id="325" r:id="rId17"/>
    <p:sldId id="326" r:id="rId18"/>
    <p:sldId id="329" r:id="rId19"/>
    <p:sldId id="327" r:id="rId20"/>
    <p:sldId id="328" r:id="rId21"/>
    <p:sldId id="332" r:id="rId22"/>
    <p:sldId id="315" r:id="rId23"/>
    <p:sldId id="645" r:id="rId24"/>
    <p:sldId id="646" r:id="rId25"/>
    <p:sldId id="647" r:id="rId26"/>
    <p:sldId id="310" r:id="rId27"/>
    <p:sldId id="301" r:id="rId28"/>
    <p:sldId id="281" r:id="rId29"/>
    <p:sldId id="335" r:id="rId30"/>
    <p:sldId id="336" r:id="rId31"/>
    <p:sldId id="337" r:id="rId32"/>
    <p:sldId id="338" r:id="rId33"/>
    <p:sldId id="642" r:id="rId34"/>
    <p:sldId id="308" r:id="rId35"/>
    <p:sldId id="340" r:id="rId36"/>
    <p:sldId id="648" r:id="rId37"/>
    <p:sldId id="268" r:id="rId38"/>
    <p:sldId id="296" r:id="rId39"/>
    <p:sldId id="309" r:id="rId40"/>
    <p:sldId id="307" r:id="rId41"/>
    <p:sldId id="303" r:id="rId42"/>
    <p:sldId id="289" r:id="rId43"/>
    <p:sldId id="305" r:id="rId44"/>
    <p:sldId id="291" r:id="rId45"/>
    <p:sldId id="650" r:id="rId46"/>
    <p:sldId id="288" r:id="rId47"/>
    <p:sldId id="334" r:id="rId48"/>
    <p:sldId id="300" r:id="rId49"/>
    <p:sldId id="641" r:id="rId50"/>
    <p:sldId id="643" r:id="rId51"/>
    <p:sldId id="299" r:id="rId52"/>
    <p:sldId id="333" r:id="rId53"/>
    <p:sldId id="644" r:id="rId54"/>
    <p:sldId id="651" r:id="rId55"/>
    <p:sldId id="649"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1BED"/>
    <a:srgbClr val="0DF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660"/>
  </p:normalViewPr>
  <p:slideViewPr>
    <p:cSldViewPr snapToGrid="0">
      <p:cViewPr varScale="1">
        <p:scale>
          <a:sx n="105" d="100"/>
          <a:sy n="105" d="100"/>
        </p:scale>
        <p:origin x="-760"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91793-E39E-4C17-974A-E3451E29E2CB}" type="datetimeFigureOut">
              <a:rPr lang="en-US" smtClean="0"/>
              <a:t>8/26/19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2D792-1284-48B3-8DE3-5E36A6D838F2}" type="slidenum">
              <a:rPr lang="en-US" smtClean="0"/>
              <a:t>‹#›</a:t>
            </a:fld>
            <a:endParaRPr lang="en-US"/>
          </a:p>
        </p:txBody>
      </p:sp>
    </p:spTree>
    <p:extLst>
      <p:ext uri="{BB962C8B-B14F-4D97-AF65-F5344CB8AC3E}">
        <p14:creationId xmlns:p14="http://schemas.microsoft.com/office/powerpoint/2010/main" val="252827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2D792-1284-48B3-8DE3-5E36A6D838F2}" type="slidenum">
              <a:rPr lang="en-US" smtClean="0"/>
              <a:t>6</a:t>
            </a:fld>
            <a:endParaRPr lang="en-US"/>
          </a:p>
        </p:txBody>
      </p:sp>
    </p:spTree>
    <p:extLst>
      <p:ext uri="{BB962C8B-B14F-4D97-AF65-F5344CB8AC3E}">
        <p14:creationId xmlns:p14="http://schemas.microsoft.com/office/powerpoint/2010/main" val="3745952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Deformable morphology techniques</a:t>
            </a:r>
            <a:r>
              <a:rPr lang="en-US" baseline="0" dirty="0"/>
              <a:t> can be used to generate a description of an individuals asymmetry by warping both a subject’s facial mesh and its mirrored copy to the base mesh. The flow vector defined between the corresponding points on the image and its mirror copy describe the transformation between corresponding points on each side of the face.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37</a:t>
            </a:fld>
            <a:endParaRPr lang="en-US"/>
          </a:p>
        </p:txBody>
      </p:sp>
    </p:spTree>
    <p:extLst>
      <p:ext uri="{BB962C8B-B14F-4D97-AF65-F5344CB8AC3E}">
        <p14:creationId xmlns:p14="http://schemas.microsoft.com/office/powerpoint/2010/main" val="209043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Deformation based-analysis of</a:t>
            </a:r>
            <a:r>
              <a:rPr lang="en-US" baseline="0" dirty="0"/>
              <a:t> the asymmetry of an individual can be found by taking the dense field of flow vectors for each image, extract features from this vector field, and then summarize the spatial distribution of these features across the surface of the image. In recent work using deformation based </a:t>
            </a:r>
            <a:r>
              <a:rPr lang="en-US" baseline="0" dirty="0" err="1"/>
              <a:t>morphometrics</a:t>
            </a:r>
            <a:r>
              <a:rPr lang="en-US" baseline="0" dirty="0"/>
              <a:t>, the feature extracted was the flow vector magnitude. Several methods have been used to summarize the feature distribution over the image surface including</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38</a:t>
            </a:fld>
            <a:endParaRPr lang="en-US"/>
          </a:p>
        </p:txBody>
      </p:sp>
    </p:spTree>
    <p:extLst>
      <p:ext uri="{BB962C8B-B14F-4D97-AF65-F5344CB8AC3E}">
        <p14:creationId xmlns:p14="http://schemas.microsoft.com/office/powerpoint/2010/main" val="2149231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Evaluated 46 genes based on evidence of accelerated evolution and evidence from animal models that these genes are expressed in the head</a:t>
            </a:r>
          </a:p>
          <a:p>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40</a:t>
            </a:fld>
            <a:endParaRPr lang="en-US"/>
          </a:p>
        </p:txBody>
      </p:sp>
    </p:spTree>
    <p:extLst>
      <p:ext uri="{BB962C8B-B14F-4D97-AF65-F5344CB8AC3E}">
        <p14:creationId xmlns:p14="http://schemas.microsoft.com/office/powerpoint/2010/main" val="1590612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these local features</a:t>
            </a:r>
            <a:r>
              <a:rPr lang="en-US" baseline="0" dirty="0"/>
              <a:t> are summarized using our method of quantifying the distance of each individual from a model of normal asymmetry,</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41</a:t>
            </a:fld>
            <a:endParaRPr lang="en-US"/>
          </a:p>
        </p:txBody>
      </p:sp>
    </p:spTree>
    <p:extLst>
      <p:ext uri="{BB962C8B-B14F-4D97-AF65-F5344CB8AC3E}">
        <p14:creationId xmlns:p14="http://schemas.microsoft.com/office/powerpoint/2010/main" val="3173721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local features are calculated at</a:t>
            </a:r>
            <a:r>
              <a:rPr lang="en-US" baseline="0" dirty="0"/>
              <a:t> each mesh vertex and can be displayed as a heat map of scalar values for each feature. This slide shows how normal asymmetry differs from an abnormal case for the magnitude and angle of deformation feature.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42</a:t>
            </a:fld>
            <a:endParaRPr lang="en-US"/>
          </a:p>
        </p:txBody>
      </p:sp>
    </p:spTree>
    <p:extLst>
      <p:ext uri="{BB962C8B-B14F-4D97-AF65-F5344CB8AC3E}">
        <p14:creationId xmlns:p14="http://schemas.microsoft.com/office/powerpoint/2010/main" val="1143535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aim of the work I’m</a:t>
            </a:r>
            <a:r>
              <a:rPr lang="en-US" baseline="0" dirty="0"/>
              <a:t> discussing today was to produce a framework for automated </a:t>
            </a:r>
            <a:r>
              <a:rPr lang="en-US" baseline="0" dirty="0" err="1"/>
              <a:t>phenotyping</a:t>
            </a:r>
            <a:r>
              <a:rPr lang="en-US" baseline="0" dirty="0"/>
              <a:t> that can score how subjects differ from normal asymmetry and correlate those differences with SNP data.</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43</a:t>
            </a:fld>
            <a:endParaRPr lang="en-US"/>
          </a:p>
        </p:txBody>
      </p:sp>
    </p:spTree>
    <p:extLst>
      <p:ext uri="{BB962C8B-B14F-4D97-AF65-F5344CB8AC3E}">
        <p14:creationId xmlns:p14="http://schemas.microsoft.com/office/powerpoint/2010/main" val="2297557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these data sets, we have used these techniques on</a:t>
            </a:r>
            <a:r>
              <a:rPr lang="en-US" baseline="0" dirty="0"/>
              <a:t> a variety of datasets including facial bones during development, where deformable shape analysis was used in addition to standard landmark based GM methods and provided additional information on smooth regions where landmark data was sparse.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44</a:t>
            </a:fld>
            <a:endParaRPr lang="en-US"/>
          </a:p>
        </p:txBody>
      </p:sp>
    </p:spTree>
    <p:extLst>
      <p:ext uri="{BB962C8B-B14F-4D97-AF65-F5344CB8AC3E}">
        <p14:creationId xmlns:p14="http://schemas.microsoft.com/office/powerpoint/2010/main" val="355783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most of this talk has</a:t>
            </a:r>
            <a:r>
              <a:rPr lang="en-US" baseline="0" dirty="0"/>
              <a:t> focused on human data, these methods are also suitable for use in animal models and we have adapted it to use voxel, rather than mesh data.</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46</a:t>
            </a:fld>
            <a:endParaRPr lang="en-US"/>
          </a:p>
        </p:txBody>
      </p:sp>
    </p:spTree>
    <p:extLst>
      <p:ext uri="{BB962C8B-B14F-4D97-AF65-F5344CB8AC3E}">
        <p14:creationId xmlns:p14="http://schemas.microsoft.com/office/powerpoint/2010/main" val="228765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F2D792-1284-48B3-8DE3-5E36A6D838F2}" type="slidenum">
              <a:rPr lang="en-US" smtClean="0"/>
              <a:t>55</a:t>
            </a:fld>
            <a:endParaRPr lang="en-US"/>
          </a:p>
        </p:txBody>
      </p:sp>
    </p:spTree>
    <p:extLst>
      <p:ext uri="{BB962C8B-B14F-4D97-AF65-F5344CB8AC3E}">
        <p14:creationId xmlns:p14="http://schemas.microsoft.com/office/powerpoint/2010/main" val="332134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apply deformation-based</a:t>
            </a:r>
            <a:r>
              <a:rPr lang="en-US" baseline="0" dirty="0"/>
              <a:t> morphology to analysis of human facial meshes, we used that was introduced by a group in 2001 and is now widely used to define the points of a base mesh as a set of dense landmarks and find correspondences for these mesh points across each image.</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27</a:t>
            </a:fld>
            <a:endParaRPr lang="en-US"/>
          </a:p>
        </p:txBody>
      </p:sp>
    </p:spTree>
    <p:extLst>
      <p:ext uri="{BB962C8B-B14F-4D97-AF65-F5344CB8AC3E}">
        <p14:creationId xmlns:p14="http://schemas.microsoft.com/office/powerpoint/2010/main" val="16864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28</a:t>
            </a:fld>
            <a:endParaRPr lang="en-US"/>
          </a:p>
        </p:txBody>
      </p:sp>
    </p:spTree>
    <p:extLst>
      <p:ext uri="{BB962C8B-B14F-4D97-AF65-F5344CB8AC3E}">
        <p14:creationId xmlns:p14="http://schemas.microsoft.com/office/powerpoint/2010/main" val="424825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29</a:t>
            </a:fld>
            <a:endParaRPr lang="en-US"/>
          </a:p>
        </p:txBody>
      </p:sp>
    </p:spTree>
    <p:extLst>
      <p:ext uri="{BB962C8B-B14F-4D97-AF65-F5344CB8AC3E}">
        <p14:creationId xmlns:p14="http://schemas.microsoft.com/office/powerpoint/2010/main" val="326760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30</a:t>
            </a:fld>
            <a:endParaRPr lang="en-US"/>
          </a:p>
        </p:txBody>
      </p:sp>
    </p:spTree>
    <p:extLst>
      <p:ext uri="{BB962C8B-B14F-4D97-AF65-F5344CB8AC3E}">
        <p14:creationId xmlns:p14="http://schemas.microsoft.com/office/powerpoint/2010/main" val="63635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31</a:t>
            </a:fld>
            <a:endParaRPr lang="en-US"/>
          </a:p>
        </p:txBody>
      </p:sp>
    </p:spTree>
    <p:extLst>
      <p:ext uri="{BB962C8B-B14F-4D97-AF65-F5344CB8AC3E}">
        <p14:creationId xmlns:p14="http://schemas.microsoft.com/office/powerpoint/2010/main" val="3250960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32</a:t>
            </a:fld>
            <a:endParaRPr lang="en-US"/>
          </a:p>
        </p:txBody>
      </p:sp>
    </p:spTree>
    <p:extLst>
      <p:ext uri="{BB962C8B-B14F-4D97-AF65-F5344CB8AC3E}">
        <p14:creationId xmlns:p14="http://schemas.microsoft.com/office/powerpoint/2010/main" val="3023075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the </a:t>
            </a:r>
            <a:r>
              <a:rPr lang="en-US" baseline="0" dirty="0" err="1"/>
              <a:t>pcocess</a:t>
            </a:r>
            <a:r>
              <a:rPr lang="en-US" baseline="0" dirty="0"/>
              <a:t> is to use GPA to align all </a:t>
            </a:r>
            <a:r>
              <a:rPr lang="en-US" baseline="0" dirty="0" err="1"/>
              <a:t>anantomical</a:t>
            </a:r>
            <a:r>
              <a:rPr lang="en-US" baseline="0" dirty="0"/>
              <a:t> landmarks. After this alignment, each subject mesh is warped to the base mesh using a thin plate spline transform. Once the base and subject meshes are very closely aligned, the correspondence for each vertex of the base mesh is found using the iterative closest point algorithm.</a:t>
            </a:r>
            <a:endParaRPr lang="en-US" dirty="0"/>
          </a:p>
        </p:txBody>
      </p:sp>
      <p:sp>
        <p:nvSpPr>
          <p:cNvPr id="4" name="Slide Number Placeholder 3"/>
          <p:cNvSpPr>
            <a:spLocks noGrp="1"/>
          </p:cNvSpPr>
          <p:nvPr>
            <p:ph type="sldNum" sz="quarter" idx="10"/>
          </p:nvPr>
        </p:nvSpPr>
        <p:spPr/>
        <p:txBody>
          <a:bodyPr/>
          <a:lstStyle/>
          <a:p>
            <a:fld id="{0B0504C5-561A-45D4-8AEF-4024D34B4AEA}" type="slidenum">
              <a:rPr lang="en-US" smtClean="0"/>
              <a:t>33</a:t>
            </a:fld>
            <a:endParaRPr lang="en-US"/>
          </a:p>
        </p:txBody>
      </p:sp>
    </p:spTree>
    <p:extLst>
      <p:ext uri="{BB962C8B-B14F-4D97-AF65-F5344CB8AC3E}">
        <p14:creationId xmlns:p14="http://schemas.microsoft.com/office/powerpoint/2010/main" val="341695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2D792-1284-48B3-8DE3-5E36A6D838F2}" type="slidenum">
              <a:rPr lang="en-US" smtClean="0"/>
              <a:t>34</a:t>
            </a:fld>
            <a:endParaRPr lang="en-US"/>
          </a:p>
        </p:txBody>
      </p:sp>
    </p:spTree>
    <p:extLst>
      <p:ext uri="{BB962C8B-B14F-4D97-AF65-F5344CB8AC3E}">
        <p14:creationId xmlns:p14="http://schemas.microsoft.com/office/powerpoint/2010/main" val="2277679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6254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77385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61663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32274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806264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092995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434105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52743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3616816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1015321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8A1C641-4889-42F5-A37B-16577DF6BD4F}"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7CC43A7-B194-41CC-835A-4F2229FB1410}" type="slidenum">
              <a:rPr lang="en-US" smtClean="0"/>
              <a:t>‹#›</a:t>
            </a:fld>
            <a:endParaRPr lang="en-US"/>
          </a:p>
        </p:txBody>
      </p:sp>
    </p:spTree>
    <p:extLst>
      <p:ext uri="{BB962C8B-B14F-4D97-AF65-F5344CB8AC3E}">
        <p14:creationId xmlns:p14="http://schemas.microsoft.com/office/powerpoint/2010/main" val="2526052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8649" y="6356351"/>
            <a:ext cx="70439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Rectangle 7">
            <a:extLst>
              <a:ext uri="{FF2B5EF4-FFF2-40B4-BE49-F238E27FC236}">
                <a16:creationId xmlns="" xmlns:a16="http://schemas.microsoft.com/office/drawing/2014/main" id="{9ACC7114-CE65-40C1-BC58-A71607152DBD}"/>
              </a:ext>
            </a:extLst>
          </p:cNvPr>
          <p:cNvSpPr/>
          <p:nvPr userDrawn="1"/>
        </p:nvSpPr>
        <p:spPr>
          <a:xfrm>
            <a:off x="0" y="0"/>
            <a:ext cx="9144000" cy="23019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4DF9DDA6-6D32-4F6F-8359-E6E441BC05A1}"/>
              </a:ext>
            </a:extLst>
          </p:cNvPr>
          <p:cNvPicPr>
            <a:picLocks noChangeAspect="1"/>
          </p:cNvPicPr>
          <p:nvPr userDrawn="1"/>
        </p:nvPicPr>
        <p:blipFill>
          <a:blip r:embed="rId13">
            <a:clrChange>
              <a:clrFrom>
                <a:srgbClr val="FCFEFF"/>
              </a:clrFrom>
              <a:clrTo>
                <a:srgbClr val="FCFEFF">
                  <a:alpha val="0"/>
                </a:srgbClr>
              </a:clrTo>
            </a:clrChange>
            <a:alphaModFix/>
          </a:blip>
          <a:stretch>
            <a:fillRect/>
          </a:stretch>
        </p:blipFill>
        <p:spPr>
          <a:xfrm>
            <a:off x="7839422" y="5656722"/>
            <a:ext cx="1360170" cy="971088"/>
          </a:xfrm>
          <a:prstGeom prst="rect">
            <a:avLst/>
          </a:prstGeom>
        </p:spPr>
      </p:pic>
      <p:sp>
        <p:nvSpPr>
          <p:cNvPr id="10" name="Rectangle 9">
            <a:extLst>
              <a:ext uri="{FF2B5EF4-FFF2-40B4-BE49-F238E27FC236}">
                <a16:creationId xmlns="" xmlns:a16="http://schemas.microsoft.com/office/drawing/2014/main" id="{A724EB9C-33B0-4860-95FC-9BBB9F949082}"/>
              </a:ext>
            </a:extLst>
          </p:cNvPr>
          <p:cNvSpPr/>
          <p:nvPr userDrawn="1"/>
        </p:nvSpPr>
        <p:spPr>
          <a:xfrm rot="10800000">
            <a:off x="0" y="6627810"/>
            <a:ext cx="9144000" cy="23019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1785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4" Type="http://schemas.microsoft.com/office/2007/relationships/hdphoto" Target="../media/hdphoto1.wdp"/><Relationship Id="rId5" Type="http://schemas.microsoft.com/office/2007/relationships/hdphoto" Target="../media/hdphoto2.wdp"/><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3.wdp"/><Relationship Id="rId5" Type="http://schemas.openxmlformats.org/officeDocument/2006/relationships/image" Target="../media/image21.jpeg"/><Relationship Id="rId6" Type="http://schemas.microsoft.com/office/2007/relationships/hdphoto" Target="../media/hdphoto4.wdp"/><Relationship Id="rId7" Type="http://schemas.openxmlformats.org/officeDocument/2006/relationships/image" Target="../media/image16.jpeg"/><Relationship Id="rId8" Type="http://schemas.microsoft.com/office/2007/relationships/hdphoto" Target="../media/hdphoto1.wdp"/><Relationship Id="rId9" Type="http://schemas.microsoft.com/office/2007/relationships/hdphoto" Target="../media/hdphoto2.wdp"/><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jpe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04EC9-BEF0-42F2-8676-39FDF37F3AC2}"/>
              </a:ext>
            </a:extLst>
          </p:cNvPr>
          <p:cNvSpPr>
            <a:spLocks noGrp="1"/>
          </p:cNvSpPr>
          <p:nvPr>
            <p:ph type="ctrTitle"/>
          </p:nvPr>
        </p:nvSpPr>
        <p:spPr/>
        <p:txBody>
          <a:bodyPr>
            <a:normAutofit fontScale="90000"/>
          </a:bodyPr>
          <a:lstStyle/>
          <a:p>
            <a:r>
              <a:rPr lang="en-US" dirty="0"/>
              <a:t>Introduction to statistical shape analysis II: Semi-landmarks and beyond</a:t>
            </a:r>
          </a:p>
        </p:txBody>
      </p:sp>
      <p:sp>
        <p:nvSpPr>
          <p:cNvPr id="3" name="Subtitle 2">
            <a:extLst>
              <a:ext uri="{FF2B5EF4-FFF2-40B4-BE49-F238E27FC236}">
                <a16:creationId xmlns="" xmlns:a16="http://schemas.microsoft.com/office/drawing/2014/main" id="{086B2C12-4202-4E86-88E1-0B9C84E8A9C2}"/>
              </a:ext>
            </a:extLst>
          </p:cNvPr>
          <p:cNvSpPr>
            <a:spLocks noGrp="1"/>
          </p:cNvSpPr>
          <p:nvPr>
            <p:ph type="subTitle" idx="1"/>
          </p:nvPr>
        </p:nvSpPr>
        <p:spPr/>
        <p:txBody>
          <a:bodyPr/>
          <a:lstStyle/>
          <a:p>
            <a:r>
              <a:rPr lang="en-US" dirty="0"/>
              <a:t>Sara Rolfe</a:t>
            </a:r>
          </a:p>
          <a:p>
            <a:r>
              <a:rPr lang="en-US" dirty="0"/>
              <a:t>8/26/19</a:t>
            </a:r>
          </a:p>
          <a:p>
            <a:endParaRPr lang="en-US" dirty="0"/>
          </a:p>
        </p:txBody>
      </p:sp>
    </p:spTree>
    <p:extLst>
      <p:ext uri="{BB962C8B-B14F-4D97-AF65-F5344CB8AC3E}">
        <p14:creationId xmlns:p14="http://schemas.microsoft.com/office/powerpoint/2010/main" val="3203123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48C97A-5635-4083-8F2D-5F3D80E4CB45}"/>
              </a:ext>
            </a:extLst>
          </p:cNvPr>
          <p:cNvSpPr>
            <a:spLocks noGrp="1"/>
          </p:cNvSpPr>
          <p:nvPr>
            <p:ph type="title"/>
          </p:nvPr>
        </p:nvSpPr>
        <p:spPr/>
        <p:txBody>
          <a:bodyPr/>
          <a:lstStyle/>
          <a:p>
            <a:r>
              <a:rPr lang="en-US" dirty="0"/>
              <a:t>Determining position of sliding semi-landmarks</a:t>
            </a:r>
          </a:p>
        </p:txBody>
      </p:sp>
      <p:sp>
        <p:nvSpPr>
          <p:cNvPr id="3" name="Text Box 24">
            <a:extLst>
              <a:ext uri="{FF2B5EF4-FFF2-40B4-BE49-F238E27FC236}">
                <a16:creationId xmlns="" xmlns:a16="http://schemas.microsoft.com/office/drawing/2014/main" id="{016F3B58-5A8D-4D43-A5F7-BFADDFB62267}"/>
              </a:ext>
            </a:extLst>
          </p:cNvPr>
          <p:cNvSpPr txBox="1">
            <a:spLocks noChangeArrowheads="1"/>
          </p:cNvSpPr>
          <p:nvPr/>
        </p:nvSpPr>
        <p:spPr bwMode="auto">
          <a:xfrm>
            <a:off x="851338" y="1928588"/>
            <a:ext cx="7031422" cy="3647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50000"/>
              </a:spcBef>
              <a:buFontTx/>
              <a:buAutoNum type="arabicParenR"/>
            </a:pPr>
            <a:r>
              <a:rPr lang="en-US" altLang="en-US" sz="2000" b="1" dirty="0">
                <a:latin typeface="+mn-lt"/>
              </a:rPr>
              <a:t>Minimum bending energy criterion: </a:t>
            </a:r>
            <a:r>
              <a:rPr lang="en-US" altLang="en-US" sz="2000" dirty="0">
                <a:latin typeface="+mn-lt"/>
              </a:rPr>
              <a:t>select semi-landmark positions that result in the smoothest possible transformation to the mean shape</a:t>
            </a:r>
          </a:p>
          <a:p>
            <a:pPr>
              <a:spcBef>
                <a:spcPct val="50000"/>
              </a:spcBef>
              <a:buFontTx/>
              <a:buAutoNum type="arabicParenR"/>
            </a:pPr>
            <a:r>
              <a:rPr lang="en-US" altLang="en-US" sz="2000" b="1" dirty="0">
                <a:latin typeface="+mn-lt"/>
              </a:rPr>
              <a:t>Procrustes distance criterion: </a:t>
            </a:r>
            <a:r>
              <a:rPr lang="en-US" altLang="en-US" sz="2000" dirty="0">
                <a:latin typeface="+mn-lt"/>
              </a:rPr>
              <a:t>estimate the tangent to the mean surface for each semi-landmark point and remove the component of the difference between the mean and each specimen that lies along this tangent.</a:t>
            </a:r>
          </a:p>
          <a:p>
            <a:pPr>
              <a:spcBef>
                <a:spcPct val="50000"/>
              </a:spcBef>
              <a:buFontTx/>
              <a:buAutoNum type="arabicParenR"/>
            </a:pPr>
            <a:endParaRPr lang="en-US" altLang="en-US" dirty="0">
              <a:latin typeface="+mn-lt"/>
            </a:endParaRPr>
          </a:p>
          <a:p>
            <a:pPr>
              <a:spcBef>
                <a:spcPct val="50000"/>
              </a:spcBef>
              <a:buFontTx/>
              <a:buAutoNum type="arabicParenR"/>
            </a:pPr>
            <a:endParaRPr lang="en-US" altLang="en-US" dirty="0">
              <a:latin typeface="+mn-lt"/>
            </a:endParaRPr>
          </a:p>
          <a:p>
            <a:pPr>
              <a:spcBef>
                <a:spcPct val="50000"/>
              </a:spcBef>
              <a:buFontTx/>
              <a:buAutoNum type="arabicParenR"/>
            </a:pPr>
            <a:endParaRPr lang="en-US" altLang="en-US" dirty="0">
              <a:latin typeface="+mn-lt"/>
            </a:endParaRPr>
          </a:p>
        </p:txBody>
      </p:sp>
    </p:spTree>
    <p:extLst>
      <p:ext uri="{BB962C8B-B14F-4D97-AF65-F5344CB8AC3E}">
        <p14:creationId xmlns:p14="http://schemas.microsoft.com/office/powerpoint/2010/main" val="86942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p:txBody>
          <a:bodyPr/>
          <a:lstStyle/>
          <a:p>
            <a:r>
              <a:rPr lang="en-US" dirty="0"/>
              <a:t>Minimum bending energy criteria</a:t>
            </a:r>
          </a:p>
        </p:txBody>
      </p:sp>
      <p:grpSp>
        <p:nvGrpSpPr>
          <p:cNvPr id="19" name="Group 18">
            <a:extLst>
              <a:ext uri="{FF2B5EF4-FFF2-40B4-BE49-F238E27FC236}">
                <a16:creationId xmlns="" xmlns:a16="http://schemas.microsoft.com/office/drawing/2014/main" id="{13339660-C1B6-4703-988E-408276EB098C}"/>
              </a:ext>
            </a:extLst>
          </p:cNvPr>
          <p:cNvGrpSpPr/>
          <p:nvPr/>
        </p:nvGrpSpPr>
        <p:grpSpPr>
          <a:xfrm>
            <a:off x="1213944" y="2422213"/>
            <a:ext cx="3948383" cy="3020753"/>
            <a:chOff x="63062" y="3021303"/>
            <a:chExt cx="3948383" cy="3020753"/>
          </a:xfrm>
        </p:grpSpPr>
        <p:sp>
          <p:nvSpPr>
            <p:cNvPr id="5" name="Arc 4">
              <a:extLst>
                <a:ext uri="{FF2B5EF4-FFF2-40B4-BE49-F238E27FC236}">
                  <a16:creationId xmlns="" xmlns:a16="http://schemas.microsoft.com/office/drawing/2014/main" id="{8ACD4319-BD54-4F92-9516-E500634B8D57}"/>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63062" y="302130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Tree>
    <p:extLst>
      <p:ext uri="{BB962C8B-B14F-4D97-AF65-F5344CB8AC3E}">
        <p14:creationId xmlns:p14="http://schemas.microsoft.com/office/powerpoint/2010/main" val="2439927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 xmlns:a16="http://schemas.microsoft.com/office/drawing/2014/main" id="{9DFC940B-269A-4483-92CA-BD65735E4F7A}"/>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p:txBody>
          <a:bodyPr/>
          <a:lstStyle/>
          <a:p>
            <a:r>
              <a:rPr lang="en-US" dirty="0"/>
              <a:t>Minimum bending energy criteria</a:t>
            </a:r>
          </a:p>
        </p:txBody>
      </p:sp>
      <p:sp>
        <p:nvSpPr>
          <p:cNvPr id="4" name="Rectangle 3">
            <a:extLst>
              <a:ext uri="{FF2B5EF4-FFF2-40B4-BE49-F238E27FC236}">
                <a16:creationId xmlns="" xmlns:a16="http://schemas.microsoft.com/office/drawing/2014/main" id="{A9E242B6-D869-4536-9062-DEF38320F514}"/>
              </a:ext>
            </a:extLst>
          </p:cNvPr>
          <p:cNvSpPr/>
          <p:nvPr/>
        </p:nvSpPr>
        <p:spPr>
          <a:xfrm>
            <a:off x="5195447" y="2148130"/>
            <a:ext cx="3367527" cy="646331"/>
          </a:xfrm>
          <a:prstGeom prst="rect">
            <a:avLst/>
          </a:prstGeom>
        </p:spPr>
        <p:txBody>
          <a:bodyPr wrap="square">
            <a:spAutoFit/>
          </a:bodyPr>
          <a:lstStyle/>
          <a:p>
            <a:r>
              <a:rPr lang="en-US" dirty="0">
                <a:solidFill>
                  <a:schemeClr val="accent1"/>
                </a:solidFill>
              </a:rPr>
              <a:t>Find the line or plane tangent to the surface at the landmark point.</a:t>
            </a:r>
          </a:p>
        </p:txBody>
      </p:sp>
      <p:grpSp>
        <p:nvGrpSpPr>
          <p:cNvPr id="19" name="Group 18">
            <a:extLst>
              <a:ext uri="{FF2B5EF4-FFF2-40B4-BE49-F238E27FC236}">
                <a16:creationId xmlns="" xmlns:a16="http://schemas.microsoft.com/office/drawing/2014/main" id="{3F80B721-CB04-4DC2-A1AF-63F66791AD8F}"/>
              </a:ext>
            </a:extLst>
          </p:cNvPr>
          <p:cNvGrpSpPr/>
          <p:nvPr/>
        </p:nvGrpSpPr>
        <p:grpSpPr>
          <a:xfrm>
            <a:off x="1213944" y="2422213"/>
            <a:ext cx="3948383" cy="3020753"/>
            <a:chOff x="63062" y="3021303"/>
            <a:chExt cx="3948383" cy="3020753"/>
          </a:xfrm>
        </p:grpSpPr>
        <p:sp>
          <p:nvSpPr>
            <p:cNvPr id="20" name="Arc 19">
              <a:extLst>
                <a:ext uri="{FF2B5EF4-FFF2-40B4-BE49-F238E27FC236}">
                  <a16:creationId xmlns="" xmlns:a16="http://schemas.microsoft.com/office/drawing/2014/main" id="{C5877846-EE8A-49CB-8DE3-B2630A882ECD}"/>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Group 20">
              <a:extLst>
                <a:ext uri="{FF2B5EF4-FFF2-40B4-BE49-F238E27FC236}">
                  <a16:creationId xmlns="" xmlns:a16="http://schemas.microsoft.com/office/drawing/2014/main" id="{E5A81D16-B143-40D9-8F16-7496626D4AC9}"/>
                </a:ext>
              </a:extLst>
            </p:cNvPr>
            <p:cNvGrpSpPr/>
            <p:nvPr/>
          </p:nvGrpSpPr>
          <p:grpSpPr>
            <a:xfrm>
              <a:off x="63062" y="3021303"/>
              <a:ext cx="3948383" cy="2174746"/>
              <a:chOff x="63062" y="3021303"/>
              <a:chExt cx="3948383" cy="2174746"/>
            </a:xfrm>
          </p:grpSpPr>
          <p:sp>
            <p:nvSpPr>
              <p:cNvPr id="22" name="Arc 21">
                <a:extLst>
                  <a:ext uri="{FF2B5EF4-FFF2-40B4-BE49-F238E27FC236}">
                    <a16:creationId xmlns="" xmlns:a16="http://schemas.microsoft.com/office/drawing/2014/main" id="{481B31FF-E230-4F80-B599-69CD664CEAE3}"/>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22">
                <a:extLst>
                  <a:ext uri="{FF2B5EF4-FFF2-40B4-BE49-F238E27FC236}">
                    <a16:creationId xmlns="" xmlns:a16="http://schemas.microsoft.com/office/drawing/2014/main" id="{C23426D8-0FD4-42CA-9D2E-A56EF374FA61}"/>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AA93E2D1-B810-44A4-9CD5-2CB8674B7665}"/>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A7F9C5C9-4126-46D3-8A19-EA9A9AA9447F}"/>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6" name="Oval 25">
                <a:extLst>
                  <a:ext uri="{FF2B5EF4-FFF2-40B4-BE49-F238E27FC236}">
                    <a16:creationId xmlns="" xmlns:a16="http://schemas.microsoft.com/office/drawing/2014/main" id="{43B723E2-024A-449F-B769-FE1C04F8324C}"/>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34DA40A0-7EA0-4AC5-9CE8-5C31D182AA08}"/>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B65100BF-EA70-402D-B155-D0D258CD378D}"/>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 xmlns:a16="http://schemas.microsoft.com/office/drawing/2014/main" id="{022FCE21-BCAE-488F-8207-2132001B392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0" name="TextBox 29">
                <a:extLst>
                  <a:ext uri="{FF2B5EF4-FFF2-40B4-BE49-F238E27FC236}">
                    <a16:creationId xmlns="" xmlns:a16="http://schemas.microsoft.com/office/drawing/2014/main" id="{3C87BDD1-DEEA-4744-9AA6-64E366CA8E1E}"/>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Tree>
    <p:extLst>
      <p:ext uri="{BB962C8B-B14F-4D97-AF65-F5344CB8AC3E}">
        <p14:creationId xmlns:p14="http://schemas.microsoft.com/office/powerpoint/2010/main" val="3005377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 xmlns:a16="http://schemas.microsoft.com/office/drawing/2014/main" id="{CF77E494-7D5D-4E92-8E84-CFDAAA12F64F}"/>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p:txBody>
          <a:bodyPr/>
          <a:lstStyle/>
          <a:p>
            <a:r>
              <a:rPr lang="en-US" dirty="0"/>
              <a:t>Minimum bending energy criteria</a:t>
            </a:r>
          </a:p>
        </p:txBody>
      </p:sp>
      <p:grpSp>
        <p:nvGrpSpPr>
          <p:cNvPr id="19" name="Group 18">
            <a:extLst>
              <a:ext uri="{FF2B5EF4-FFF2-40B4-BE49-F238E27FC236}">
                <a16:creationId xmlns="" xmlns:a16="http://schemas.microsoft.com/office/drawing/2014/main" id="{7B37C3F5-E9EC-4433-99D1-D227CBB9BDE7}"/>
              </a:ext>
            </a:extLst>
          </p:cNvPr>
          <p:cNvGrpSpPr/>
          <p:nvPr/>
        </p:nvGrpSpPr>
        <p:grpSpPr>
          <a:xfrm>
            <a:off x="1213944" y="2422213"/>
            <a:ext cx="3948383" cy="3020753"/>
            <a:chOff x="63062" y="3021303"/>
            <a:chExt cx="3948383" cy="3020753"/>
          </a:xfrm>
        </p:grpSpPr>
        <p:sp>
          <p:nvSpPr>
            <p:cNvPr id="22" name="Arc 21">
              <a:extLst>
                <a:ext uri="{FF2B5EF4-FFF2-40B4-BE49-F238E27FC236}">
                  <a16:creationId xmlns="" xmlns:a16="http://schemas.microsoft.com/office/drawing/2014/main" id="{D5AE472C-768A-49FE-A277-C87E9F156600}"/>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 xmlns:a16="http://schemas.microsoft.com/office/drawing/2014/main" id="{C0674AE6-9202-441D-AACF-B34430D7C25D}"/>
                </a:ext>
              </a:extLst>
            </p:cNvPr>
            <p:cNvGrpSpPr/>
            <p:nvPr/>
          </p:nvGrpSpPr>
          <p:grpSpPr>
            <a:xfrm>
              <a:off x="63062" y="3021303"/>
              <a:ext cx="3948383" cy="2174746"/>
              <a:chOff x="63062" y="3021303"/>
              <a:chExt cx="3948383" cy="2174746"/>
            </a:xfrm>
          </p:grpSpPr>
          <p:sp>
            <p:nvSpPr>
              <p:cNvPr id="24" name="Arc 23">
                <a:extLst>
                  <a:ext uri="{FF2B5EF4-FFF2-40B4-BE49-F238E27FC236}">
                    <a16:creationId xmlns="" xmlns:a16="http://schemas.microsoft.com/office/drawing/2014/main" id="{3EDDC8F8-2C3B-41B9-BDD6-33623788F343}"/>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a:extLst>
                  <a:ext uri="{FF2B5EF4-FFF2-40B4-BE49-F238E27FC236}">
                    <a16:creationId xmlns="" xmlns:a16="http://schemas.microsoft.com/office/drawing/2014/main" id="{CBE9CD3C-14D0-4267-95F2-08574B92D3DF}"/>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2BA22290-5762-4A47-A8BC-4457421164BD}"/>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3F064B34-5396-4BF9-8471-F4BE1DB0CBD8}"/>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8" name="Oval 27">
                <a:extLst>
                  <a:ext uri="{FF2B5EF4-FFF2-40B4-BE49-F238E27FC236}">
                    <a16:creationId xmlns="" xmlns:a16="http://schemas.microsoft.com/office/drawing/2014/main" id="{2F7484CF-8185-44F6-9D4E-09AFB3FBD549}"/>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DF367F30-C88B-4EE4-A1EC-AE156B9DFA4A}"/>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2DA4EF5A-8AF6-4832-9264-042A4724D4FF}"/>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 xmlns:a16="http://schemas.microsoft.com/office/drawing/2014/main" id="{029DB9D4-C15D-4503-927C-B98FE5D06BC3}"/>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2" name="TextBox 31">
                <a:extLst>
                  <a:ext uri="{FF2B5EF4-FFF2-40B4-BE49-F238E27FC236}">
                    <a16:creationId xmlns="" xmlns:a16="http://schemas.microsoft.com/office/drawing/2014/main" id="{67EF279F-DDE7-4B75-94B5-FE41E5038DB8}"/>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
        <p:nvSpPr>
          <p:cNvPr id="21" name="Arrow: Right 20">
            <a:extLst>
              <a:ext uri="{FF2B5EF4-FFF2-40B4-BE49-F238E27FC236}">
                <a16:creationId xmlns="" xmlns:a16="http://schemas.microsoft.com/office/drawing/2014/main" id="{0A6C291A-DF9D-434C-9B5F-E68E720980BE}"/>
              </a:ext>
            </a:extLst>
          </p:cNvPr>
          <p:cNvSpPr/>
          <p:nvPr/>
        </p:nvSpPr>
        <p:spPr>
          <a:xfrm>
            <a:off x="3720662" y="2352341"/>
            <a:ext cx="502907" cy="2256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3E65B212-3F0C-4167-AFB0-A0CB59574395}"/>
              </a:ext>
            </a:extLst>
          </p:cNvPr>
          <p:cNvSpPr/>
          <p:nvPr/>
        </p:nvSpPr>
        <p:spPr>
          <a:xfrm>
            <a:off x="5195447" y="2148130"/>
            <a:ext cx="3367527" cy="1477328"/>
          </a:xfrm>
          <a:prstGeom prst="rect">
            <a:avLst/>
          </a:prstGeom>
        </p:spPr>
        <p:txBody>
          <a:bodyPr wrap="square">
            <a:spAutoFit/>
          </a:bodyPr>
          <a:lstStyle/>
          <a:p>
            <a:r>
              <a:rPr lang="en-US" dirty="0">
                <a:solidFill>
                  <a:schemeClr val="accent1"/>
                </a:solidFill>
              </a:rPr>
              <a:t>Slide along the surface’s tangent structure to the position minimizing the bending energy of the transform between the individual and mean shape. </a:t>
            </a:r>
          </a:p>
        </p:txBody>
      </p:sp>
    </p:spTree>
    <p:extLst>
      <p:ext uri="{BB962C8B-B14F-4D97-AF65-F5344CB8AC3E}">
        <p14:creationId xmlns:p14="http://schemas.microsoft.com/office/powerpoint/2010/main" val="215192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 xmlns:a16="http://schemas.microsoft.com/office/drawing/2014/main" id="{1B6C2DDC-088E-452D-BCF3-C7EC943E4045}"/>
              </a:ext>
            </a:extLst>
          </p:cNvPr>
          <p:cNvCxnSpPr>
            <a:cxnSpLocks/>
          </p:cNvCxnSpPr>
          <p:nvPr/>
        </p:nvCxnSpPr>
        <p:spPr>
          <a:xfrm>
            <a:off x="4427514" y="2119857"/>
            <a:ext cx="0" cy="16947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Minimum bending energy criteria</a:t>
            </a:r>
          </a:p>
        </p:txBody>
      </p:sp>
      <p:cxnSp>
        <p:nvCxnSpPr>
          <p:cNvPr id="23" name="Straight Connector 22">
            <a:extLst>
              <a:ext uri="{FF2B5EF4-FFF2-40B4-BE49-F238E27FC236}">
                <a16:creationId xmlns="" xmlns:a16="http://schemas.microsoft.com/office/drawing/2014/main" id="{1EE6CED1-020A-4F91-B862-4A0AACCD5E2E}"/>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 xmlns:a16="http://schemas.microsoft.com/office/drawing/2014/main" id="{C7540650-C6A3-47D8-8C1A-CCD262DDD2E1}"/>
              </a:ext>
            </a:extLst>
          </p:cNvPr>
          <p:cNvGrpSpPr/>
          <p:nvPr/>
        </p:nvGrpSpPr>
        <p:grpSpPr>
          <a:xfrm>
            <a:off x="1213944" y="2422213"/>
            <a:ext cx="3948383" cy="3020753"/>
            <a:chOff x="63062" y="3021303"/>
            <a:chExt cx="3948383" cy="3020753"/>
          </a:xfrm>
        </p:grpSpPr>
        <p:sp>
          <p:nvSpPr>
            <p:cNvPr id="25" name="Arc 24">
              <a:extLst>
                <a:ext uri="{FF2B5EF4-FFF2-40B4-BE49-F238E27FC236}">
                  <a16:creationId xmlns="" xmlns:a16="http://schemas.microsoft.com/office/drawing/2014/main" id="{D91CBBC7-BE3F-4875-B9BB-026923C26425}"/>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 name="Group 25">
              <a:extLst>
                <a:ext uri="{FF2B5EF4-FFF2-40B4-BE49-F238E27FC236}">
                  <a16:creationId xmlns="" xmlns:a16="http://schemas.microsoft.com/office/drawing/2014/main" id="{0EDF1541-1BA2-4CB7-AA37-1C8AC202B21D}"/>
                </a:ext>
              </a:extLst>
            </p:cNvPr>
            <p:cNvGrpSpPr/>
            <p:nvPr/>
          </p:nvGrpSpPr>
          <p:grpSpPr>
            <a:xfrm>
              <a:off x="63062" y="3021303"/>
              <a:ext cx="3948383" cy="2174746"/>
              <a:chOff x="63062" y="3021303"/>
              <a:chExt cx="3948383" cy="2174746"/>
            </a:xfrm>
          </p:grpSpPr>
          <p:sp>
            <p:nvSpPr>
              <p:cNvPr id="27" name="Arc 26">
                <a:extLst>
                  <a:ext uri="{FF2B5EF4-FFF2-40B4-BE49-F238E27FC236}">
                    <a16:creationId xmlns="" xmlns:a16="http://schemas.microsoft.com/office/drawing/2014/main" id="{EF6C9517-7D6A-477E-BA29-60B2D31D9682}"/>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Oval 27">
                <a:extLst>
                  <a:ext uri="{FF2B5EF4-FFF2-40B4-BE49-F238E27FC236}">
                    <a16:creationId xmlns="" xmlns:a16="http://schemas.microsoft.com/office/drawing/2014/main" id="{340E831A-24E2-47FA-A262-42613DEF430B}"/>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C05404F6-316A-4D2E-9E6C-7EC1F7598684}"/>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5953A2DF-3825-4E6B-88BD-6804841C40D5}"/>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1" name="Oval 30">
                <a:extLst>
                  <a:ext uri="{FF2B5EF4-FFF2-40B4-BE49-F238E27FC236}">
                    <a16:creationId xmlns="" xmlns:a16="http://schemas.microsoft.com/office/drawing/2014/main" id="{77BC5878-945A-4498-ABE9-04C87AA40F0C}"/>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D5500220-1CF9-4F58-B0B9-6671FD8DB4A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F3C27F4C-CFAC-4BBB-8AEB-C20BDCEBDED1}"/>
                  </a:ext>
                </a:extLst>
              </p:cNvPr>
              <p:cNvSpPr/>
              <p:nvPr/>
            </p:nvSpPr>
            <p:spPr>
              <a:xfrm>
                <a:off x="2296602" y="3021303"/>
                <a:ext cx="113934" cy="125711"/>
              </a:xfrm>
              <a:prstGeom prst="ellipse">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 xmlns:a16="http://schemas.microsoft.com/office/drawing/2014/main" id="{C2FEA1B8-8E56-494C-AF2E-1CA85ADEC6D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5" name="TextBox 34">
                <a:extLst>
                  <a:ext uri="{FF2B5EF4-FFF2-40B4-BE49-F238E27FC236}">
                    <a16:creationId xmlns="" xmlns:a16="http://schemas.microsoft.com/office/drawing/2014/main" id="{690B4FAD-A25E-433E-A02F-03713B1B49CC}"/>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
        <p:nvSpPr>
          <p:cNvPr id="36" name="Arrow: Right 35">
            <a:extLst>
              <a:ext uri="{FF2B5EF4-FFF2-40B4-BE49-F238E27FC236}">
                <a16:creationId xmlns="" xmlns:a16="http://schemas.microsoft.com/office/drawing/2014/main" id="{8C0724B7-4BEE-400B-AB1D-15541F7F1CF8}"/>
              </a:ext>
            </a:extLst>
          </p:cNvPr>
          <p:cNvSpPr/>
          <p:nvPr/>
        </p:nvSpPr>
        <p:spPr>
          <a:xfrm>
            <a:off x="3720662" y="2352341"/>
            <a:ext cx="502907" cy="2256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A74D6A40-3F8A-4EDD-8A2A-AE33C52B1C6C}"/>
              </a:ext>
            </a:extLst>
          </p:cNvPr>
          <p:cNvSpPr/>
          <p:nvPr/>
        </p:nvSpPr>
        <p:spPr>
          <a:xfrm>
            <a:off x="5195447" y="2148130"/>
            <a:ext cx="3367527" cy="1477328"/>
          </a:xfrm>
          <a:prstGeom prst="rect">
            <a:avLst/>
          </a:prstGeom>
        </p:spPr>
        <p:txBody>
          <a:bodyPr wrap="square">
            <a:spAutoFit/>
          </a:bodyPr>
          <a:lstStyle/>
          <a:p>
            <a:r>
              <a:rPr lang="en-US" dirty="0">
                <a:solidFill>
                  <a:schemeClr val="accent1"/>
                </a:solidFill>
              </a:rPr>
              <a:t>Slide along the surface’s tangent structure to the position minimizing the bending energy of the transform between the individual and mean shape. </a:t>
            </a:r>
          </a:p>
        </p:txBody>
      </p:sp>
      <p:sp>
        <p:nvSpPr>
          <p:cNvPr id="16" name="Oval 15">
            <a:extLst>
              <a:ext uri="{FF2B5EF4-FFF2-40B4-BE49-F238E27FC236}">
                <a16:creationId xmlns="" xmlns:a16="http://schemas.microsoft.com/office/drawing/2014/main" id="{8166AA16-8A56-4384-B0F2-A48C8815C6AD}"/>
              </a:ext>
            </a:extLst>
          </p:cNvPr>
          <p:cNvSpPr/>
          <p:nvPr/>
        </p:nvSpPr>
        <p:spPr>
          <a:xfrm>
            <a:off x="4368761" y="2401742"/>
            <a:ext cx="113934" cy="12571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80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 xmlns:a16="http://schemas.microsoft.com/office/drawing/2014/main" id="{F179F36D-344A-43AD-B063-3BDD8B7FE749}"/>
              </a:ext>
            </a:extLst>
          </p:cNvPr>
          <p:cNvCxnSpPr>
            <a:cxnSpLocks/>
          </p:cNvCxnSpPr>
          <p:nvPr/>
        </p:nvCxnSpPr>
        <p:spPr>
          <a:xfrm flipH="1">
            <a:off x="4425728" y="2054334"/>
            <a:ext cx="1786" cy="60388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3" name="Title 22">
            <a:extLst>
              <a:ext uri="{FF2B5EF4-FFF2-40B4-BE49-F238E27FC236}">
                <a16:creationId xmlns="" xmlns:a16="http://schemas.microsoft.com/office/drawing/2014/main" id="{59421BDF-5628-44D1-B95E-4C082D48C011}"/>
              </a:ext>
            </a:extLst>
          </p:cNvPr>
          <p:cNvSpPr>
            <a:spLocks noGrp="1"/>
          </p:cNvSpPr>
          <p:nvPr>
            <p:ph type="title"/>
          </p:nvPr>
        </p:nvSpPr>
        <p:spPr>
          <a:xfrm>
            <a:off x="628650" y="365126"/>
            <a:ext cx="7886700" cy="1325563"/>
          </a:xfrm>
        </p:spPr>
        <p:txBody>
          <a:bodyPr/>
          <a:lstStyle/>
          <a:p>
            <a:r>
              <a:rPr lang="en-US" dirty="0"/>
              <a:t>Minimum bending energy criteria</a:t>
            </a:r>
          </a:p>
        </p:txBody>
      </p:sp>
      <p:cxnSp>
        <p:nvCxnSpPr>
          <p:cNvPr id="26" name="Straight Connector 25">
            <a:extLst>
              <a:ext uri="{FF2B5EF4-FFF2-40B4-BE49-F238E27FC236}">
                <a16:creationId xmlns="" xmlns:a16="http://schemas.microsoft.com/office/drawing/2014/main" id="{60C8B245-AA04-4C8F-B651-2ACD61C4AC6F}"/>
              </a:ext>
            </a:extLst>
          </p:cNvPr>
          <p:cNvCxnSpPr/>
          <p:nvPr/>
        </p:nvCxnSpPr>
        <p:spPr>
          <a:xfrm>
            <a:off x="2252880" y="2455744"/>
            <a:ext cx="26170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 xmlns:a16="http://schemas.microsoft.com/office/drawing/2014/main" id="{94A2854E-3D88-4ABD-8118-4F462D55570A}"/>
              </a:ext>
            </a:extLst>
          </p:cNvPr>
          <p:cNvGrpSpPr/>
          <p:nvPr/>
        </p:nvGrpSpPr>
        <p:grpSpPr>
          <a:xfrm>
            <a:off x="1213944" y="2422213"/>
            <a:ext cx="3948383" cy="3020753"/>
            <a:chOff x="63062" y="3021303"/>
            <a:chExt cx="3948383" cy="3020753"/>
          </a:xfrm>
        </p:grpSpPr>
        <p:sp>
          <p:nvSpPr>
            <p:cNvPr id="28" name="Arc 27">
              <a:extLst>
                <a:ext uri="{FF2B5EF4-FFF2-40B4-BE49-F238E27FC236}">
                  <a16:creationId xmlns="" xmlns:a16="http://schemas.microsoft.com/office/drawing/2014/main" id="{1A47C388-892A-48C9-A300-96ACF2653E5E}"/>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 xmlns:a16="http://schemas.microsoft.com/office/drawing/2014/main" id="{E2C2503C-C607-4ED0-A9E5-A0273684CD32}"/>
                </a:ext>
              </a:extLst>
            </p:cNvPr>
            <p:cNvGrpSpPr/>
            <p:nvPr/>
          </p:nvGrpSpPr>
          <p:grpSpPr>
            <a:xfrm>
              <a:off x="63062" y="3021303"/>
              <a:ext cx="3948383" cy="2174746"/>
              <a:chOff x="63062" y="3021303"/>
              <a:chExt cx="3948383" cy="2174746"/>
            </a:xfrm>
          </p:grpSpPr>
          <p:sp>
            <p:nvSpPr>
              <p:cNvPr id="30" name="Arc 29">
                <a:extLst>
                  <a:ext uri="{FF2B5EF4-FFF2-40B4-BE49-F238E27FC236}">
                    <a16:creationId xmlns="" xmlns:a16="http://schemas.microsoft.com/office/drawing/2014/main" id="{D7C38F83-3B45-4E81-9C9E-A4C1FADE4E67}"/>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a:extLst>
                  <a:ext uri="{FF2B5EF4-FFF2-40B4-BE49-F238E27FC236}">
                    <a16:creationId xmlns="" xmlns:a16="http://schemas.microsoft.com/office/drawing/2014/main" id="{B6DBA107-13FD-4A06-9DAB-AF60270A1449}"/>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7CA90D4F-4D44-4743-96E3-490961B2B637}"/>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F4EA00F8-CEB9-4034-8CA6-0BC59A7BCAB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4" name="Oval 33">
                <a:extLst>
                  <a:ext uri="{FF2B5EF4-FFF2-40B4-BE49-F238E27FC236}">
                    <a16:creationId xmlns="" xmlns:a16="http://schemas.microsoft.com/office/drawing/2014/main" id="{1FFC2780-679F-40BE-9CA7-CAC838C0EED0}"/>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02FB88A1-2D7D-4C62-8E5A-11995F37D8D8}"/>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 xmlns:a16="http://schemas.microsoft.com/office/drawing/2014/main" id="{10239C2C-0FD5-4CD2-809F-5677A8443797}"/>
                  </a:ext>
                </a:extLst>
              </p:cNvPr>
              <p:cNvSpPr/>
              <p:nvPr/>
            </p:nvSpPr>
            <p:spPr>
              <a:xfrm>
                <a:off x="2296602" y="3021303"/>
                <a:ext cx="113934" cy="125711"/>
              </a:xfrm>
              <a:prstGeom prst="ellipse">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 xmlns:a16="http://schemas.microsoft.com/office/drawing/2014/main" id="{6FDCC346-1CA1-4DDE-8C27-7F76E169D668}"/>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38" name="TextBox 37">
                <a:extLst>
                  <a:ext uri="{FF2B5EF4-FFF2-40B4-BE49-F238E27FC236}">
                    <a16:creationId xmlns="" xmlns:a16="http://schemas.microsoft.com/office/drawing/2014/main" id="{0E2D4138-0595-4C62-87CE-9E379AA556E3}"/>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
        <p:nvSpPr>
          <p:cNvPr id="40" name="Rectangle 39">
            <a:extLst>
              <a:ext uri="{FF2B5EF4-FFF2-40B4-BE49-F238E27FC236}">
                <a16:creationId xmlns="" xmlns:a16="http://schemas.microsoft.com/office/drawing/2014/main" id="{065A0C69-8F33-4C7C-B82D-7CD2A91E9889}"/>
              </a:ext>
            </a:extLst>
          </p:cNvPr>
          <p:cNvSpPr/>
          <p:nvPr/>
        </p:nvSpPr>
        <p:spPr>
          <a:xfrm>
            <a:off x="5195447" y="2148130"/>
            <a:ext cx="3367527" cy="923330"/>
          </a:xfrm>
          <a:prstGeom prst="rect">
            <a:avLst/>
          </a:prstGeom>
        </p:spPr>
        <p:txBody>
          <a:bodyPr wrap="square">
            <a:spAutoFit/>
          </a:bodyPr>
          <a:lstStyle/>
          <a:p>
            <a:r>
              <a:rPr lang="en-US" dirty="0">
                <a:solidFill>
                  <a:schemeClr val="accent1"/>
                </a:solidFill>
              </a:rPr>
              <a:t>Project the point back to the point back to the surface.</a:t>
            </a:r>
          </a:p>
          <a:p>
            <a:endParaRPr lang="en-US" dirty="0">
              <a:solidFill>
                <a:schemeClr val="accent1"/>
              </a:solidFill>
            </a:endParaRPr>
          </a:p>
        </p:txBody>
      </p:sp>
      <p:sp>
        <p:nvSpPr>
          <p:cNvPr id="41" name="Oval 40">
            <a:extLst>
              <a:ext uri="{FF2B5EF4-FFF2-40B4-BE49-F238E27FC236}">
                <a16:creationId xmlns="" xmlns:a16="http://schemas.microsoft.com/office/drawing/2014/main" id="{6DCBF68B-F863-4CA4-B44C-9FB6CC4DD797}"/>
              </a:ext>
            </a:extLst>
          </p:cNvPr>
          <p:cNvSpPr/>
          <p:nvPr/>
        </p:nvSpPr>
        <p:spPr>
          <a:xfrm>
            <a:off x="4368761" y="2598812"/>
            <a:ext cx="113934" cy="12571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 xmlns:a16="http://schemas.microsoft.com/office/drawing/2014/main" id="{D1B2511F-7D5B-451D-B926-13E5D81C6A8A}"/>
              </a:ext>
            </a:extLst>
          </p:cNvPr>
          <p:cNvSpPr/>
          <p:nvPr/>
        </p:nvSpPr>
        <p:spPr>
          <a:xfrm rot="5400000">
            <a:off x="4253465" y="1998591"/>
            <a:ext cx="344523" cy="22565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566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p:txBody>
          <a:bodyPr/>
          <a:lstStyle/>
          <a:p>
            <a:r>
              <a:rPr lang="en-US" dirty="0"/>
              <a:t>Procrustes distance criteria</a:t>
            </a:r>
          </a:p>
        </p:txBody>
      </p:sp>
      <p:grpSp>
        <p:nvGrpSpPr>
          <p:cNvPr id="19" name="Group 18">
            <a:extLst>
              <a:ext uri="{FF2B5EF4-FFF2-40B4-BE49-F238E27FC236}">
                <a16:creationId xmlns="" xmlns:a16="http://schemas.microsoft.com/office/drawing/2014/main" id="{13339660-C1B6-4703-988E-408276EB098C}"/>
              </a:ext>
            </a:extLst>
          </p:cNvPr>
          <p:cNvGrpSpPr/>
          <p:nvPr/>
        </p:nvGrpSpPr>
        <p:grpSpPr>
          <a:xfrm>
            <a:off x="1213944" y="2422213"/>
            <a:ext cx="3948383" cy="3020753"/>
            <a:chOff x="63062" y="3021303"/>
            <a:chExt cx="3948383" cy="3020753"/>
          </a:xfrm>
        </p:grpSpPr>
        <p:sp>
          <p:nvSpPr>
            <p:cNvPr id="5" name="Arc 4">
              <a:extLst>
                <a:ext uri="{FF2B5EF4-FFF2-40B4-BE49-F238E27FC236}">
                  <a16:creationId xmlns="" xmlns:a16="http://schemas.microsoft.com/office/drawing/2014/main" id="{8ACD4319-BD54-4F92-9516-E500634B8D57}"/>
                </a:ext>
              </a:extLst>
            </p:cNvPr>
            <p:cNvSpPr/>
            <p:nvPr/>
          </p:nvSpPr>
          <p:spPr>
            <a:xfrm>
              <a:off x="869731" y="393016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63062" y="302130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grpSp>
      </p:grpSp>
    </p:spTree>
    <p:extLst>
      <p:ext uri="{BB962C8B-B14F-4D97-AF65-F5344CB8AC3E}">
        <p14:creationId xmlns:p14="http://schemas.microsoft.com/office/powerpoint/2010/main" val="3835083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 xmlns:a16="http://schemas.microsoft.com/office/drawing/2014/main" id="{5338D81A-4419-408B-BD9C-0B46D3BDD5E6}"/>
              </a:ext>
            </a:extLst>
          </p:cNvPr>
          <p:cNvSpPr/>
          <p:nvPr/>
        </p:nvSpPr>
        <p:spPr>
          <a:xfrm>
            <a:off x="5439104" y="2004174"/>
            <a:ext cx="3241784" cy="923330"/>
          </a:xfrm>
          <a:prstGeom prst="rect">
            <a:avLst/>
          </a:prstGeom>
        </p:spPr>
        <p:txBody>
          <a:bodyPr wrap="square">
            <a:spAutoFit/>
          </a:bodyPr>
          <a:lstStyle/>
          <a:p>
            <a:r>
              <a:rPr lang="en-US" dirty="0">
                <a:solidFill>
                  <a:schemeClr val="accent1"/>
                </a:solidFill>
              </a:rPr>
              <a:t>Find the normal vector of the reference surface at the landmark point.</a:t>
            </a:r>
          </a:p>
        </p:txBody>
      </p:sp>
    </p:spTree>
    <p:extLst>
      <p:ext uri="{BB962C8B-B14F-4D97-AF65-F5344CB8AC3E}">
        <p14:creationId xmlns:p14="http://schemas.microsoft.com/office/powerpoint/2010/main" val="1534193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 xmlns:a16="http://schemas.microsoft.com/office/drawing/2014/main" id="{5338D81A-4419-408B-BD9C-0B46D3BDD5E6}"/>
              </a:ext>
            </a:extLst>
          </p:cNvPr>
          <p:cNvSpPr/>
          <p:nvPr/>
        </p:nvSpPr>
        <p:spPr>
          <a:xfrm>
            <a:off x="5439104" y="2004174"/>
            <a:ext cx="3241784" cy="923330"/>
          </a:xfrm>
          <a:prstGeom prst="rect">
            <a:avLst/>
          </a:prstGeom>
        </p:spPr>
        <p:txBody>
          <a:bodyPr wrap="square">
            <a:spAutoFit/>
          </a:bodyPr>
          <a:lstStyle/>
          <a:p>
            <a:r>
              <a:rPr lang="en-US" dirty="0">
                <a:solidFill>
                  <a:schemeClr val="accent1"/>
                </a:solidFill>
              </a:rPr>
              <a:t>Find the normal vector of the reference surface at the landmark point.</a:t>
            </a:r>
          </a:p>
        </p:txBody>
      </p:sp>
      <p:sp>
        <p:nvSpPr>
          <p:cNvPr id="9" name="TextBox 8">
            <a:extLst>
              <a:ext uri="{FF2B5EF4-FFF2-40B4-BE49-F238E27FC236}">
                <a16:creationId xmlns="" xmlns:a16="http://schemas.microsoft.com/office/drawing/2014/main" id="{2320B416-91C5-4C78-AFE2-C4586B01EB53}"/>
              </a:ext>
            </a:extLst>
          </p:cNvPr>
          <p:cNvSpPr txBox="1"/>
          <p:nvPr/>
        </p:nvSpPr>
        <p:spPr>
          <a:xfrm>
            <a:off x="170056" y="5533052"/>
            <a:ext cx="3862130" cy="923330"/>
          </a:xfrm>
          <a:prstGeom prst="rect">
            <a:avLst/>
          </a:prstGeom>
          <a:noFill/>
        </p:spPr>
        <p:txBody>
          <a:bodyPr wrap="square" rtlCol="0">
            <a:spAutoFit/>
          </a:bodyPr>
          <a:lstStyle/>
          <a:p>
            <a:r>
              <a:rPr lang="en-US" dirty="0"/>
              <a:t>A </a:t>
            </a:r>
            <a:r>
              <a:rPr lang="en-US" b="1" dirty="0">
                <a:solidFill>
                  <a:srgbClr val="431BED"/>
                </a:solidFill>
              </a:rPr>
              <a:t>normal vector </a:t>
            </a:r>
            <a:r>
              <a:rPr lang="en-US" dirty="0"/>
              <a:t>points in the </a:t>
            </a:r>
          </a:p>
          <a:p>
            <a:r>
              <a:rPr lang="en-US" dirty="0"/>
              <a:t>direction perpendicular to the </a:t>
            </a:r>
          </a:p>
          <a:p>
            <a:r>
              <a:rPr lang="en-US" dirty="0"/>
              <a:t>tangent plane at a point on the surface.</a:t>
            </a:r>
          </a:p>
        </p:txBody>
      </p:sp>
      <p:pic>
        <p:nvPicPr>
          <p:cNvPr id="1026" name="Picture 2" descr="https://upload.wikimedia.org/wikipedia/commons/thumb/5/53/Surface_normal_illustration.svg/1920px-Surface_normal_illustration.svg.png">
            <a:extLst>
              <a:ext uri="{FF2B5EF4-FFF2-40B4-BE49-F238E27FC236}">
                <a16:creationId xmlns="" xmlns:a16="http://schemas.microsoft.com/office/drawing/2014/main" id="{7877E4C4-7337-4E26-948E-E48FCFDA4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37193">
            <a:off x="3005810" y="4704412"/>
            <a:ext cx="2341744" cy="160263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 xmlns:a16="http://schemas.microsoft.com/office/drawing/2014/main" id="{A2B24DA9-9167-4F9D-85BC-84BEEA24AD36}"/>
              </a:ext>
            </a:extLst>
          </p:cNvPr>
          <p:cNvSpPr/>
          <p:nvPr/>
        </p:nvSpPr>
        <p:spPr>
          <a:xfrm>
            <a:off x="4498020" y="4827399"/>
            <a:ext cx="1578124" cy="369332"/>
          </a:xfrm>
          <a:prstGeom prst="rect">
            <a:avLst/>
          </a:prstGeom>
        </p:spPr>
        <p:txBody>
          <a:bodyPr wrap="none">
            <a:spAutoFit/>
          </a:bodyPr>
          <a:lstStyle/>
          <a:p>
            <a:r>
              <a:rPr lang="en-US" b="1" dirty="0">
                <a:solidFill>
                  <a:srgbClr val="431BED"/>
                </a:solidFill>
              </a:rPr>
              <a:t>normal vector </a:t>
            </a:r>
            <a:endParaRPr lang="en-US" b="1" dirty="0"/>
          </a:p>
        </p:txBody>
      </p:sp>
      <p:sp>
        <p:nvSpPr>
          <p:cNvPr id="25" name="Rectangle 24">
            <a:extLst>
              <a:ext uri="{FF2B5EF4-FFF2-40B4-BE49-F238E27FC236}">
                <a16:creationId xmlns="" xmlns:a16="http://schemas.microsoft.com/office/drawing/2014/main" id="{8947E9FC-2FAA-4CDE-8F01-948C4F5EB7DF}"/>
              </a:ext>
            </a:extLst>
          </p:cNvPr>
          <p:cNvSpPr/>
          <p:nvPr/>
        </p:nvSpPr>
        <p:spPr>
          <a:xfrm>
            <a:off x="5151776" y="5451999"/>
            <a:ext cx="1526765" cy="369332"/>
          </a:xfrm>
          <a:prstGeom prst="rect">
            <a:avLst/>
          </a:prstGeom>
        </p:spPr>
        <p:txBody>
          <a:bodyPr wrap="none">
            <a:spAutoFit/>
          </a:bodyPr>
          <a:lstStyle/>
          <a:p>
            <a:r>
              <a:rPr lang="en-US" b="1" dirty="0">
                <a:solidFill>
                  <a:srgbClr val="431BED"/>
                </a:solidFill>
              </a:rPr>
              <a:t>tangent plane</a:t>
            </a:r>
            <a:endParaRPr lang="en-US" b="1" dirty="0"/>
          </a:p>
        </p:txBody>
      </p:sp>
      <p:sp>
        <p:nvSpPr>
          <p:cNvPr id="26" name="Rectangle 25">
            <a:extLst>
              <a:ext uri="{FF2B5EF4-FFF2-40B4-BE49-F238E27FC236}">
                <a16:creationId xmlns="" xmlns:a16="http://schemas.microsoft.com/office/drawing/2014/main" id="{0123E62E-08C6-40B0-BF85-51D39CD22C74}"/>
              </a:ext>
            </a:extLst>
          </p:cNvPr>
          <p:cNvSpPr/>
          <p:nvPr/>
        </p:nvSpPr>
        <p:spPr>
          <a:xfrm>
            <a:off x="5005003" y="6206516"/>
            <a:ext cx="947182" cy="369332"/>
          </a:xfrm>
          <a:prstGeom prst="rect">
            <a:avLst/>
          </a:prstGeom>
        </p:spPr>
        <p:txBody>
          <a:bodyPr wrap="none">
            <a:spAutoFit/>
          </a:bodyPr>
          <a:lstStyle/>
          <a:p>
            <a:r>
              <a:rPr lang="en-US" b="1" dirty="0">
                <a:solidFill>
                  <a:srgbClr val="FF0000"/>
                </a:solidFill>
              </a:rPr>
              <a:t>surface </a:t>
            </a:r>
          </a:p>
        </p:txBody>
      </p:sp>
    </p:spTree>
    <p:extLst>
      <p:ext uri="{BB962C8B-B14F-4D97-AF65-F5344CB8AC3E}">
        <p14:creationId xmlns:p14="http://schemas.microsoft.com/office/powerpoint/2010/main" val="111204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 xmlns:a16="http://schemas.microsoft.com/office/drawing/2014/main" id="{5338D81A-4419-408B-BD9C-0B46D3BDD5E6}"/>
              </a:ext>
            </a:extLst>
          </p:cNvPr>
          <p:cNvSpPr/>
          <p:nvPr/>
        </p:nvSpPr>
        <p:spPr>
          <a:xfrm>
            <a:off x="5439104" y="2004173"/>
            <a:ext cx="3115037" cy="923330"/>
          </a:xfrm>
          <a:prstGeom prst="rect">
            <a:avLst/>
          </a:prstGeom>
        </p:spPr>
        <p:txBody>
          <a:bodyPr wrap="square">
            <a:spAutoFit/>
          </a:bodyPr>
          <a:lstStyle/>
          <a:p>
            <a:r>
              <a:rPr lang="en-US" dirty="0">
                <a:solidFill>
                  <a:schemeClr val="accent1"/>
                </a:solidFill>
              </a:rPr>
              <a:t>Slide the semi-landmark towards the reference surface normal vector.</a:t>
            </a:r>
          </a:p>
        </p:txBody>
      </p:sp>
      <p:sp>
        <p:nvSpPr>
          <p:cNvPr id="19" name="Arrow: Right 18">
            <a:extLst>
              <a:ext uri="{FF2B5EF4-FFF2-40B4-BE49-F238E27FC236}">
                <a16:creationId xmlns="" xmlns:a16="http://schemas.microsoft.com/office/drawing/2014/main" id="{8E856F1D-B4E6-4764-AA4D-A83B0A9D75E2}"/>
              </a:ext>
            </a:extLst>
          </p:cNvPr>
          <p:cNvSpPr/>
          <p:nvPr/>
        </p:nvSpPr>
        <p:spPr>
          <a:xfrm rot="615813">
            <a:off x="3562150" y="2395952"/>
            <a:ext cx="652341" cy="251261"/>
          </a:xfrm>
          <a:prstGeom prst="rightArrow">
            <a:avLst>
              <a:gd name="adj1" fmla="val 34934"/>
              <a:gd name="adj2" fmla="val 50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654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478892-1E52-43B6-B471-13E0A1F2158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 xmlns:a16="http://schemas.microsoft.com/office/drawing/2014/main" id="{703CC82F-DD2D-448F-A07F-96251D2CFFED}"/>
              </a:ext>
            </a:extLst>
          </p:cNvPr>
          <p:cNvSpPr>
            <a:spLocks noGrp="1"/>
          </p:cNvSpPr>
          <p:nvPr>
            <p:ph idx="1"/>
          </p:nvPr>
        </p:nvSpPr>
        <p:spPr/>
        <p:txBody>
          <a:bodyPr/>
          <a:lstStyle/>
          <a:p>
            <a:r>
              <a:rPr lang="en-US" dirty="0" smtClean="0"/>
              <a:t>How many landmarks are enough? </a:t>
            </a:r>
          </a:p>
          <a:p>
            <a:r>
              <a:rPr lang="en-US" dirty="0" smtClean="0"/>
              <a:t>Semi</a:t>
            </a:r>
            <a:r>
              <a:rPr lang="en-US" dirty="0"/>
              <a:t>-landmarks</a:t>
            </a:r>
          </a:p>
          <a:p>
            <a:r>
              <a:rPr lang="en-US" dirty="0"/>
              <a:t>Deformable Analysis</a:t>
            </a:r>
          </a:p>
          <a:p>
            <a:r>
              <a:rPr lang="en-US" dirty="0"/>
              <a:t>Spherical Harmonic Representation </a:t>
            </a:r>
            <a:endParaRPr lang="en-US" dirty="0" smtClean="0"/>
          </a:p>
          <a:p>
            <a:endParaRPr lang="en-US" dirty="0"/>
          </a:p>
        </p:txBody>
      </p:sp>
    </p:spTree>
    <p:extLst>
      <p:ext uri="{BB962C8B-B14F-4D97-AF65-F5344CB8AC3E}">
        <p14:creationId xmlns:p14="http://schemas.microsoft.com/office/powerpoint/2010/main" val="442134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 xmlns:a16="http://schemas.microsoft.com/office/drawing/2014/main" id="{8ACD4319-BD54-4F92-9516-E500634B8D57}"/>
              </a:ext>
            </a:extLst>
          </p:cNvPr>
          <p:cNvSpPr/>
          <p:nvPr/>
        </p:nvSpPr>
        <p:spPr>
          <a:xfrm>
            <a:off x="2020613" y="3331076"/>
            <a:ext cx="3115037" cy="2111890"/>
          </a:xfrm>
          <a:prstGeom prst="arc">
            <a:avLst>
              <a:gd name="adj1" fmla="val 11288412"/>
              <a:gd name="adj2" fmla="val 211413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 xmlns:a16="http://schemas.microsoft.com/office/drawing/2014/main" id="{841FA489-6F9B-44E8-8E27-240115F8C106}"/>
              </a:ext>
            </a:extLst>
          </p:cNvPr>
          <p:cNvCxnSpPr>
            <a:cxnSpLocks/>
          </p:cNvCxnSpPr>
          <p:nvPr/>
        </p:nvCxnSpPr>
        <p:spPr>
          <a:xfrm flipV="1">
            <a:off x="4077965" y="2465326"/>
            <a:ext cx="794003" cy="182962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7427C8E7-EC41-4437-8C43-0139DE74386B}"/>
              </a:ext>
            </a:extLst>
          </p:cNvPr>
          <p:cNvCxnSpPr>
            <a:cxnSpLocks/>
          </p:cNvCxnSpPr>
          <p:nvPr/>
        </p:nvCxnSpPr>
        <p:spPr>
          <a:xfrm>
            <a:off x="3574955" y="3111137"/>
            <a:ext cx="1757075" cy="78645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849DD79-772D-497D-92DC-69F23D45E1E9}"/>
              </a:ext>
            </a:extLst>
          </p:cNvPr>
          <p:cNvSpPr>
            <a:spLocks noGrp="1"/>
          </p:cNvSpPr>
          <p:nvPr>
            <p:ph type="title"/>
          </p:nvPr>
        </p:nvSpPr>
        <p:spPr>
          <a:xfrm>
            <a:off x="628650" y="365126"/>
            <a:ext cx="7886700" cy="1325563"/>
          </a:xfrm>
        </p:spPr>
        <p:txBody>
          <a:bodyPr/>
          <a:lstStyle/>
          <a:p>
            <a:r>
              <a:rPr lang="en-US" dirty="0"/>
              <a:t>Procrustes distance criteria</a:t>
            </a:r>
          </a:p>
        </p:txBody>
      </p:sp>
      <p:grpSp>
        <p:nvGrpSpPr>
          <p:cNvPr id="18" name="Group 17">
            <a:extLst>
              <a:ext uri="{FF2B5EF4-FFF2-40B4-BE49-F238E27FC236}">
                <a16:creationId xmlns="" xmlns:a16="http://schemas.microsoft.com/office/drawing/2014/main" id="{1F9E8C3C-D7C7-46E9-A90B-058526D95E28}"/>
              </a:ext>
            </a:extLst>
          </p:cNvPr>
          <p:cNvGrpSpPr/>
          <p:nvPr/>
        </p:nvGrpSpPr>
        <p:grpSpPr>
          <a:xfrm>
            <a:off x="1213944" y="2422213"/>
            <a:ext cx="3948383" cy="2174746"/>
            <a:chOff x="63062" y="3021303"/>
            <a:chExt cx="3948383" cy="2174746"/>
          </a:xfrm>
        </p:grpSpPr>
        <p:sp>
          <p:nvSpPr>
            <p:cNvPr id="3" name="Arc 2">
              <a:extLst>
                <a:ext uri="{FF2B5EF4-FFF2-40B4-BE49-F238E27FC236}">
                  <a16:creationId xmlns="" xmlns:a16="http://schemas.microsoft.com/office/drawing/2014/main" id="{33E7EDBD-506B-4A14-B505-C0E6CAF0D0A8}"/>
                </a:ext>
              </a:extLst>
            </p:cNvPr>
            <p:cNvSpPr/>
            <p:nvPr/>
          </p:nvSpPr>
          <p:spPr>
            <a:xfrm>
              <a:off x="853018" y="3084159"/>
              <a:ext cx="3115037" cy="2111890"/>
            </a:xfrm>
            <a:prstGeom prst="arc">
              <a:avLst>
                <a:gd name="adj1" fmla="val 11211972"/>
                <a:gd name="adj2" fmla="val 21119362"/>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 xmlns:a16="http://schemas.microsoft.com/office/drawing/2014/main" id="{2FE643BF-83FB-45D0-845A-032FA054EDBC}"/>
                </a:ext>
              </a:extLst>
            </p:cNvPr>
            <p:cNvSpPr/>
            <p:nvPr/>
          </p:nvSpPr>
          <p:spPr>
            <a:xfrm>
              <a:off x="3854121" y="384008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EF0C62DA-5112-4FE9-A018-7670B170420A}"/>
                </a:ext>
              </a:extLst>
            </p:cNvPr>
            <p:cNvSpPr/>
            <p:nvPr/>
          </p:nvSpPr>
          <p:spPr>
            <a:xfrm>
              <a:off x="836305" y="38664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28DD4DC-74F8-4A0C-8AE0-F0B016AD7D41}"/>
                </a:ext>
              </a:extLst>
            </p:cNvPr>
            <p:cNvSpPr/>
            <p:nvPr/>
          </p:nvSpPr>
          <p:spPr>
            <a:xfrm>
              <a:off x="389751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Oval 9">
              <a:extLst>
                <a:ext uri="{FF2B5EF4-FFF2-40B4-BE49-F238E27FC236}">
                  <a16:creationId xmlns="" xmlns:a16="http://schemas.microsoft.com/office/drawing/2014/main" id="{2AADB1F5-D9DF-4FA7-BCBD-116D5D66655A}"/>
                </a:ext>
              </a:extLst>
            </p:cNvPr>
            <p:cNvSpPr/>
            <p:nvPr/>
          </p:nvSpPr>
          <p:spPr>
            <a:xfrm>
              <a:off x="869731" y="4668602"/>
              <a:ext cx="113934" cy="125711"/>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920724B4-DAD3-4C17-9233-2D336B8DE373}"/>
                </a:ext>
              </a:extLst>
            </p:cNvPr>
            <p:cNvSpPr/>
            <p:nvPr/>
          </p:nvSpPr>
          <p:spPr>
            <a:xfrm>
              <a:off x="2296602" y="3021303"/>
              <a:ext cx="113934" cy="125711"/>
            </a:xfrm>
            <a:prstGeom prst="ellipse">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F0DC7E81-7DAB-4DD6-B86A-D361FEFAC881}"/>
                </a:ext>
              </a:extLst>
            </p:cNvPr>
            <p:cNvSpPr txBox="1"/>
            <p:nvPr/>
          </p:nvSpPr>
          <p:spPr>
            <a:xfrm>
              <a:off x="63062" y="3374836"/>
              <a:ext cx="1560494" cy="584775"/>
            </a:xfrm>
            <a:prstGeom prst="rect">
              <a:avLst/>
            </a:prstGeom>
            <a:noFill/>
          </p:spPr>
          <p:txBody>
            <a:bodyPr wrap="square" rtlCol="0">
              <a:spAutoFit/>
            </a:bodyPr>
            <a:lstStyle/>
            <a:p>
              <a:r>
                <a:rPr lang="en-US" sz="1600" dirty="0">
                  <a:solidFill>
                    <a:srgbClr val="0070C0"/>
                  </a:solidFill>
                </a:rPr>
                <a:t>Individual surface</a:t>
              </a:r>
            </a:p>
          </p:txBody>
        </p:sp>
        <p:sp>
          <p:nvSpPr>
            <p:cNvPr id="14" name="TextBox 13">
              <a:extLst>
                <a:ext uri="{FF2B5EF4-FFF2-40B4-BE49-F238E27FC236}">
                  <a16:creationId xmlns="" xmlns:a16="http://schemas.microsoft.com/office/drawing/2014/main" id="{6D928859-E892-47EE-8734-1A1FF17E6FD2}"/>
                </a:ext>
              </a:extLst>
            </p:cNvPr>
            <p:cNvSpPr txBox="1"/>
            <p:nvPr/>
          </p:nvSpPr>
          <p:spPr>
            <a:xfrm>
              <a:off x="132364" y="4329013"/>
              <a:ext cx="1118696" cy="584774"/>
            </a:xfrm>
            <a:prstGeom prst="rect">
              <a:avLst/>
            </a:prstGeom>
            <a:noFill/>
          </p:spPr>
          <p:txBody>
            <a:bodyPr wrap="square" rtlCol="0">
              <a:spAutoFit/>
            </a:bodyPr>
            <a:lstStyle/>
            <a:p>
              <a:r>
                <a:rPr lang="en-US" sz="1600" dirty="0"/>
                <a:t>Mean surface</a:t>
              </a:r>
            </a:p>
          </p:txBody>
        </p:sp>
        <p:sp>
          <p:nvSpPr>
            <p:cNvPr id="11" name="Oval 10">
              <a:extLst>
                <a:ext uri="{FF2B5EF4-FFF2-40B4-BE49-F238E27FC236}">
                  <a16:creationId xmlns="" xmlns:a16="http://schemas.microsoft.com/office/drawing/2014/main" id="{62FF0A2E-ACF3-473A-92E0-98FBAA235A2B}"/>
                </a:ext>
              </a:extLst>
            </p:cNvPr>
            <p:cNvSpPr/>
            <p:nvPr/>
          </p:nvSpPr>
          <p:spPr>
            <a:xfrm>
              <a:off x="3220106" y="4045925"/>
              <a:ext cx="113934" cy="1257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val 19">
            <a:extLst>
              <a:ext uri="{FF2B5EF4-FFF2-40B4-BE49-F238E27FC236}">
                <a16:creationId xmlns="" xmlns:a16="http://schemas.microsoft.com/office/drawing/2014/main" id="{C66C2997-B89C-48D6-BC27-AE9112F0CB2F}"/>
              </a:ext>
            </a:extLst>
          </p:cNvPr>
          <p:cNvSpPr/>
          <p:nvPr/>
        </p:nvSpPr>
        <p:spPr>
          <a:xfrm>
            <a:off x="4640517" y="2763757"/>
            <a:ext cx="113934" cy="12571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383577DD-D690-4993-83FD-FCFF77777175}"/>
              </a:ext>
            </a:extLst>
          </p:cNvPr>
          <p:cNvSpPr/>
          <p:nvPr/>
        </p:nvSpPr>
        <p:spPr>
          <a:xfrm>
            <a:off x="5439104" y="2004173"/>
            <a:ext cx="3115037" cy="923330"/>
          </a:xfrm>
          <a:prstGeom prst="rect">
            <a:avLst/>
          </a:prstGeom>
        </p:spPr>
        <p:txBody>
          <a:bodyPr wrap="square">
            <a:spAutoFit/>
          </a:bodyPr>
          <a:lstStyle/>
          <a:p>
            <a:r>
              <a:rPr lang="en-US" dirty="0">
                <a:solidFill>
                  <a:schemeClr val="accent1"/>
                </a:solidFill>
              </a:rPr>
              <a:t>Slide the semi-landmark towards the reference surface normal vector.</a:t>
            </a:r>
          </a:p>
        </p:txBody>
      </p:sp>
    </p:spTree>
    <p:extLst>
      <p:ext uri="{BB962C8B-B14F-4D97-AF65-F5344CB8AC3E}">
        <p14:creationId xmlns:p14="http://schemas.microsoft.com/office/powerpoint/2010/main" val="2913226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8EB588-02C6-4203-9502-E64E954A9AA6}"/>
              </a:ext>
            </a:extLst>
          </p:cNvPr>
          <p:cNvSpPr>
            <a:spLocks noGrp="1"/>
          </p:cNvSpPr>
          <p:nvPr>
            <p:ph type="title"/>
          </p:nvPr>
        </p:nvSpPr>
        <p:spPr/>
        <p:txBody>
          <a:bodyPr/>
          <a:lstStyle/>
          <a:p>
            <a:r>
              <a:rPr lang="en-US" dirty="0"/>
              <a:t>Minimum bending energy or Procrustes distance?</a:t>
            </a:r>
          </a:p>
        </p:txBody>
      </p:sp>
      <p:sp>
        <p:nvSpPr>
          <p:cNvPr id="3" name="Content Placeholder 2">
            <a:extLst>
              <a:ext uri="{FF2B5EF4-FFF2-40B4-BE49-F238E27FC236}">
                <a16:creationId xmlns="" xmlns:a16="http://schemas.microsoft.com/office/drawing/2014/main" id="{3AD13B25-8898-43F9-A35D-D456400F4AD2}"/>
              </a:ext>
            </a:extLst>
          </p:cNvPr>
          <p:cNvSpPr>
            <a:spLocks noGrp="1"/>
          </p:cNvSpPr>
          <p:nvPr>
            <p:ph idx="1"/>
          </p:nvPr>
        </p:nvSpPr>
        <p:spPr/>
        <p:txBody>
          <a:bodyPr/>
          <a:lstStyle/>
          <a:p>
            <a:r>
              <a:rPr lang="en-US" dirty="0"/>
              <a:t>Use different background assumptions</a:t>
            </a:r>
          </a:p>
          <a:p>
            <a:r>
              <a:rPr lang="en-US" dirty="0"/>
              <a:t>The difference between the criteria can alter the results when morphological variation in the sample is low</a:t>
            </a:r>
          </a:p>
          <a:p>
            <a:r>
              <a:rPr lang="en-US" dirty="0"/>
              <a:t>More noticeable with smaller numbers of semi-landmarks</a:t>
            </a:r>
          </a:p>
        </p:txBody>
      </p:sp>
    </p:spTree>
    <p:extLst>
      <p:ext uri="{BB962C8B-B14F-4D97-AF65-F5344CB8AC3E}">
        <p14:creationId xmlns:p14="http://schemas.microsoft.com/office/powerpoint/2010/main" val="695456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A2D683-0E3C-447B-850C-7874FDC68E25}"/>
              </a:ext>
            </a:extLst>
          </p:cNvPr>
          <p:cNvSpPr>
            <a:spLocks noGrp="1"/>
          </p:cNvSpPr>
          <p:nvPr>
            <p:ph type="title"/>
          </p:nvPr>
        </p:nvSpPr>
        <p:spPr/>
        <p:txBody>
          <a:bodyPr/>
          <a:lstStyle/>
          <a:p>
            <a:r>
              <a:rPr lang="en-US" dirty="0"/>
              <a:t>Limitations of semi-landmarks</a:t>
            </a:r>
          </a:p>
        </p:txBody>
      </p:sp>
      <p:sp>
        <p:nvSpPr>
          <p:cNvPr id="3" name="TextBox 2">
            <a:extLst>
              <a:ext uri="{FF2B5EF4-FFF2-40B4-BE49-F238E27FC236}">
                <a16:creationId xmlns="" xmlns:a16="http://schemas.microsoft.com/office/drawing/2014/main" id="{B439264E-4E53-42C2-AE42-665510C4A78B}"/>
              </a:ext>
            </a:extLst>
          </p:cNvPr>
          <p:cNvSpPr txBox="1"/>
          <p:nvPr/>
        </p:nvSpPr>
        <p:spPr>
          <a:xfrm>
            <a:off x="628649" y="1690687"/>
            <a:ext cx="5582965" cy="3600986"/>
          </a:xfrm>
          <a:prstGeom prst="rect">
            <a:avLst/>
          </a:prstGeom>
          <a:noFill/>
        </p:spPr>
        <p:txBody>
          <a:bodyPr wrap="square" rtlCol="0">
            <a:spAutoFit/>
          </a:bodyPr>
          <a:lstStyle/>
          <a:p>
            <a:pPr marL="285750" indent="-285750">
              <a:buFont typeface="Arial" panose="020B0604020202020204" pitchFamily="34" charset="0"/>
              <a:buChar char="•"/>
            </a:pPr>
            <a:r>
              <a:rPr lang="en-US" sz="2400" dirty="0"/>
              <a:t>Limited homology</a:t>
            </a:r>
          </a:p>
          <a:p>
            <a:pPr marL="285750" indent="-285750">
              <a:buFont typeface="Arial" panose="020B0604020202020204" pitchFamily="34" charset="0"/>
              <a:buChar char="•"/>
            </a:pPr>
            <a:r>
              <a:rPr lang="en-US" sz="2400" dirty="0"/>
              <a:t>The method of handling semi-landmarks can influence the results</a:t>
            </a:r>
          </a:p>
          <a:p>
            <a:pPr marL="285750" indent="-285750">
              <a:buFont typeface="Arial" panose="020B0604020202020204" pitchFamily="34" charset="0"/>
              <a:buChar char="•"/>
            </a:pPr>
            <a:r>
              <a:rPr lang="en-US" sz="2400" dirty="0"/>
              <a:t>The number of semi-landmarks may also influence the results </a:t>
            </a:r>
          </a:p>
          <a:p>
            <a:pPr marL="285750" indent="-285750">
              <a:buFont typeface="Arial" panose="020B0604020202020204" pitchFamily="34" charset="0"/>
              <a:buChar char="•"/>
            </a:pPr>
            <a:r>
              <a:rPr lang="en-US" sz="2400" dirty="0"/>
              <a:t>Semi-landmark positions are dependent on the dataset. Not possible to compare new shapes without recalculating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0" name="Picture 2" descr="Reflective Warning Signs - Caution">
            <a:extLst>
              <a:ext uri="{FF2B5EF4-FFF2-40B4-BE49-F238E27FC236}">
                <a16:creationId xmlns="" xmlns:a16="http://schemas.microsoft.com/office/drawing/2014/main" id="{FCB05D07-CBAB-4366-82CC-7A93E9472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442" y="1690687"/>
            <a:ext cx="2502941" cy="250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009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1408272"/>
            <a:ext cx="9144000" cy="4379103"/>
          </a:xfrm>
          <a:prstGeom prst="rect">
            <a:avLst/>
          </a:prstGeom>
        </p:spPr>
      </p:pic>
      <p:sp>
        <p:nvSpPr>
          <p:cNvPr id="10" name="Oval 9"/>
          <p:cNvSpPr/>
          <p:nvPr/>
        </p:nvSpPr>
        <p:spPr>
          <a:xfrm>
            <a:off x="5761852" y="4162421"/>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1" name="Oval 10"/>
          <p:cNvSpPr/>
          <p:nvPr/>
        </p:nvSpPr>
        <p:spPr>
          <a:xfrm>
            <a:off x="6678587" y="41502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2" name="Oval 11"/>
          <p:cNvSpPr/>
          <p:nvPr/>
        </p:nvSpPr>
        <p:spPr>
          <a:xfrm>
            <a:off x="6458527" y="3107754"/>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3" name="Oval 12"/>
          <p:cNvSpPr/>
          <p:nvPr/>
        </p:nvSpPr>
        <p:spPr>
          <a:xfrm>
            <a:off x="6695592" y="31271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17" name="Straight Connector 16"/>
          <p:cNvCxnSpPr>
            <a:stCxn id="12" idx="1"/>
            <a:endCxn id="10" idx="4"/>
          </p:cNvCxnSpPr>
          <p:nvPr/>
        </p:nvCxnSpPr>
        <p:spPr>
          <a:xfrm flipH="1">
            <a:off x="5797129" y="3116364"/>
            <a:ext cx="671730" cy="11048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3" idx="0"/>
            <a:endCxn id="11" idx="1"/>
          </p:cNvCxnSpPr>
          <p:nvPr/>
        </p:nvCxnSpPr>
        <p:spPr>
          <a:xfrm flipH="1">
            <a:off x="6688919" y="3127109"/>
            <a:ext cx="41950" cy="10317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3"/>
            <a:endCxn id="12" idx="6"/>
          </p:cNvCxnSpPr>
          <p:nvPr/>
        </p:nvCxnSpPr>
        <p:spPr>
          <a:xfrm flipH="1" flipV="1">
            <a:off x="6529080" y="3137150"/>
            <a:ext cx="176844" cy="401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1" idx="0"/>
            <a:endCxn id="10" idx="7"/>
          </p:cNvCxnSpPr>
          <p:nvPr/>
        </p:nvCxnSpPr>
        <p:spPr>
          <a:xfrm flipH="1">
            <a:off x="5822073" y="4150209"/>
            <a:ext cx="891791" cy="208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950284" y="3967238"/>
            <a:ext cx="750478" cy="1752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6096000" y="3635828"/>
            <a:ext cx="612020" cy="653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6325810" y="3374571"/>
            <a:ext cx="374952"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6265333" y="3158556"/>
            <a:ext cx="327650" cy="10143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Title 1"/>
          <p:cNvSpPr>
            <a:spLocks noGrp="1"/>
          </p:cNvSpPr>
          <p:nvPr>
            <p:ph type="title"/>
          </p:nvPr>
        </p:nvSpPr>
        <p:spPr>
          <a:xfrm>
            <a:off x="616555" y="232078"/>
            <a:ext cx="7886700" cy="1325563"/>
          </a:xfrm>
        </p:spPr>
        <p:txBody>
          <a:bodyPr/>
          <a:lstStyle/>
          <a:p>
            <a:r>
              <a:rPr lang="en-US" b="1" dirty="0"/>
              <a:t>Coming soon</a:t>
            </a:r>
          </a:p>
        </p:txBody>
      </p:sp>
    </p:spTree>
    <p:extLst>
      <p:ext uri="{BB962C8B-B14F-4D97-AF65-F5344CB8AC3E}">
        <p14:creationId xmlns:p14="http://schemas.microsoft.com/office/powerpoint/2010/main" val="192246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408272"/>
            <a:ext cx="9144000" cy="4379103"/>
          </a:xfrm>
          <a:prstGeom prst="rect">
            <a:avLst/>
          </a:prstGeom>
        </p:spPr>
      </p:pic>
      <p:sp>
        <p:nvSpPr>
          <p:cNvPr id="2" name="Title 1"/>
          <p:cNvSpPr>
            <a:spLocks noGrp="1"/>
          </p:cNvSpPr>
          <p:nvPr>
            <p:ph type="title"/>
          </p:nvPr>
        </p:nvSpPr>
        <p:spPr>
          <a:xfrm>
            <a:off x="616555" y="232078"/>
            <a:ext cx="7886700" cy="1325563"/>
          </a:xfrm>
        </p:spPr>
        <p:txBody>
          <a:bodyPr/>
          <a:lstStyle/>
          <a:p>
            <a:r>
              <a:rPr lang="en-US" b="1" dirty="0"/>
              <a:t>Coming soon</a:t>
            </a:r>
          </a:p>
        </p:txBody>
      </p:sp>
      <p:pic>
        <p:nvPicPr>
          <p:cNvPr id="5" name="Picture 4"/>
          <p:cNvPicPr>
            <a:picLocks noChangeAspect="1"/>
          </p:cNvPicPr>
          <p:nvPr/>
        </p:nvPicPr>
        <p:blipFill>
          <a:blip r:embed="rId3"/>
          <a:stretch>
            <a:fillRect/>
          </a:stretch>
        </p:blipFill>
        <p:spPr>
          <a:xfrm>
            <a:off x="0" y="4062517"/>
            <a:ext cx="3892190" cy="183402"/>
          </a:xfrm>
          <a:prstGeom prst="rect">
            <a:avLst/>
          </a:prstGeom>
        </p:spPr>
      </p:pic>
      <p:pic>
        <p:nvPicPr>
          <p:cNvPr id="6" name="Picture 5"/>
          <p:cNvPicPr>
            <a:picLocks noChangeAspect="1"/>
          </p:cNvPicPr>
          <p:nvPr/>
        </p:nvPicPr>
        <p:blipFill rotWithShape="1">
          <a:blip r:embed="rId4"/>
          <a:srcRect t="60472" r="56792" b="4563"/>
          <a:stretch/>
        </p:blipFill>
        <p:spPr>
          <a:xfrm>
            <a:off x="0" y="4256488"/>
            <a:ext cx="3950984" cy="1516813"/>
          </a:xfrm>
          <a:prstGeom prst="rect">
            <a:avLst/>
          </a:prstGeom>
        </p:spPr>
      </p:pic>
      <p:sp>
        <p:nvSpPr>
          <p:cNvPr id="15" name="Oval 14"/>
          <p:cNvSpPr/>
          <p:nvPr/>
        </p:nvSpPr>
        <p:spPr>
          <a:xfrm>
            <a:off x="7677637" y="35769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Oval 15"/>
          <p:cNvSpPr/>
          <p:nvPr/>
        </p:nvSpPr>
        <p:spPr>
          <a:xfrm>
            <a:off x="7247127" y="30376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7" name="Oval 16"/>
          <p:cNvSpPr/>
          <p:nvPr/>
        </p:nvSpPr>
        <p:spPr>
          <a:xfrm>
            <a:off x="5761852" y="4162421"/>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Oval 17"/>
          <p:cNvSpPr/>
          <p:nvPr/>
        </p:nvSpPr>
        <p:spPr>
          <a:xfrm>
            <a:off x="6678587" y="41502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p:cNvSpPr/>
          <p:nvPr/>
        </p:nvSpPr>
        <p:spPr>
          <a:xfrm>
            <a:off x="6458527" y="3107754"/>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0" name="Oval 19"/>
          <p:cNvSpPr/>
          <p:nvPr/>
        </p:nvSpPr>
        <p:spPr>
          <a:xfrm>
            <a:off x="6695592" y="31271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21" name="Straight Connector 20"/>
          <p:cNvCxnSpPr>
            <a:stCxn id="19" idx="1"/>
            <a:endCxn id="17" idx="4"/>
          </p:cNvCxnSpPr>
          <p:nvPr/>
        </p:nvCxnSpPr>
        <p:spPr>
          <a:xfrm flipH="1">
            <a:off x="5797129" y="3116364"/>
            <a:ext cx="671730" cy="11048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0"/>
            <a:endCxn id="18" idx="1"/>
          </p:cNvCxnSpPr>
          <p:nvPr/>
        </p:nvCxnSpPr>
        <p:spPr>
          <a:xfrm flipH="1">
            <a:off x="6688919" y="3127109"/>
            <a:ext cx="41950" cy="10317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0" idx="3"/>
            <a:endCxn id="19" idx="6"/>
          </p:cNvCxnSpPr>
          <p:nvPr/>
        </p:nvCxnSpPr>
        <p:spPr>
          <a:xfrm flipH="1" flipV="1">
            <a:off x="6529080" y="3137150"/>
            <a:ext cx="176844" cy="401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17" idx="7"/>
          </p:cNvCxnSpPr>
          <p:nvPr/>
        </p:nvCxnSpPr>
        <p:spPr>
          <a:xfrm flipH="1">
            <a:off x="5822073" y="4150209"/>
            <a:ext cx="891791" cy="208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5950284" y="3967238"/>
            <a:ext cx="750478" cy="1752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6096000" y="3635828"/>
            <a:ext cx="612020" cy="653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6325810" y="3374571"/>
            <a:ext cx="374952"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6265333" y="3158556"/>
            <a:ext cx="327650" cy="10143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0" idx="4"/>
            <a:endCxn id="16" idx="4"/>
          </p:cNvCxnSpPr>
          <p:nvPr/>
        </p:nvCxnSpPr>
        <p:spPr>
          <a:xfrm flipV="1">
            <a:off x="6730869" y="3096400"/>
            <a:ext cx="551535" cy="895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6" idx="3"/>
            <a:endCxn id="15" idx="1"/>
          </p:cNvCxnSpPr>
          <p:nvPr/>
        </p:nvCxnSpPr>
        <p:spPr>
          <a:xfrm>
            <a:off x="7257459" y="3087790"/>
            <a:ext cx="430510" cy="4977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7"/>
            <a:endCxn id="15" idx="5"/>
          </p:cNvCxnSpPr>
          <p:nvPr/>
        </p:nvCxnSpPr>
        <p:spPr>
          <a:xfrm flipV="1">
            <a:off x="6738808" y="3627090"/>
            <a:ext cx="999050" cy="5317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978952" y="3144762"/>
            <a:ext cx="362858" cy="73780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6683256" y="3483429"/>
            <a:ext cx="936744" cy="4723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6708020" y="3362476"/>
            <a:ext cx="742647" cy="2733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6708020" y="3241524"/>
            <a:ext cx="645885" cy="14030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6387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408272"/>
            <a:ext cx="9144000" cy="4379103"/>
          </a:xfrm>
          <a:prstGeom prst="rect">
            <a:avLst/>
          </a:prstGeom>
        </p:spPr>
      </p:pic>
      <p:pic>
        <p:nvPicPr>
          <p:cNvPr id="5" name="Picture 4"/>
          <p:cNvPicPr>
            <a:picLocks noChangeAspect="1"/>
          </p:cNvPicPr>
          <p:nvPr/>
        </p:nvPicPr>
        <p:blipFill>
          <a:blip r:embed="rId3"/>
          <a:stretch>
            <a:fillRect/>
          </a:stretch>
        </p:blipFill>
        <p:spPr>
          <a:xfrm>
            <a:off x="0" y="4062517"/>
            <a:ext cx="3892190" cy="183402"/>
          </a:xfrm>
          <a:prstGeom prst="rect">
            <a:avLst/>
          </a:prstGeom>
        </p:spPr>
      </p:pic>
      <p:pic>
        <p:nvPicPr>
          <p:cNvPr id="6" name="Picture 5"/>
          <p:cNvPicPr>
            <a:picLocks noChangeAspect="1"/>
          </p:cNvPicPr>
          <p:nvPr/>
        </p:nvPicPr>
        <p:blipFill rotWithShape="1">
          <a:blip r:embed="rId4"/>
          <a:srcRect t="60472" r="56792" b="4563"/>
          <a:stretch/>
        </p:blipFill>
        <p:spPr>
          <a:xfrm>
            <a:off x="0" y="4256488"/>
            <a:ext cx="3950984" cy="1516813"/>
          </a:xfrm>
          <a:prstGeom prst="rect">
            <a:avLst/>
          </a:prstGeom>
        </p:spPr>
      </p:pic>
      <p:sp>
        <p:nvSpPr>
          <p:cNvPr id="15" name="Oval 14"/>
          <p:cNvSpPr/>
          <p:nvPr/>
        </p:nvSpPr>
        <p:spPr>
          <a:xfrm>
            <a:off x="7677637" y="35769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Oval 15"/>
          <p:cNvSpPr/>
          <p:nvPr/>
        </p:nvSpPr>
        <p:spPr>
          <a:xfrm>
            <a:off x="7247127" y="30376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7" name="Oval 16"/>
          <p:cNvSpPr/>
          <p:nvPr/>
        </p:nvSpPr>
        <p:spPr>
          <a:xfrm>
            <a:off x="5761852" y="4162421"/>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Oval 17"/>
          <p:cNvSpPr/>
          <p:nvPr/>
        </p:nvSpPr>
        <p:spPr>
          <a:xfrm>
            <a:off x="6678587" y="41502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p:cNvSpPr/>
          <p:nvPr/>
        </p:nvSpPr>
        <p:spPr>
          <a:xfrm>
            <a:off x="6458527" y="3107754"/>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0" name="Oval 19"/>
          <p:cNvSpPr/>
          <p:nvPr/>
        </p:nvSpPr>
        <p:spPr>
          <a:xfrm>
            <a:off x="6695592" y="3127109"/>
            <a:ext cx="70553" cy="5879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21" name="Straight Connector 20"/>
          <p:cNvCxnSpPr>
            <a:stCxn id="19" idx="1"/>
            <a:endCxn id="17" idx="4"/>
          </p:cNvCxnSpPr>
          <p:nvPr/>
        </p:nvCxnSpPr>
        <p:spPr>
          <a:xfrm flipH="1">
            <a:off x="5797129" y="3116364"/>
            <a:ext cx="671730" cy="11048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0"/>
            <a:endCxn id="18" idx="1"/>
          </p:cNvCxnSpPr>
          <p:nvPr/>
        </p:nvCxnSpPr>
        <p:spPr>
          <a:xfrm flipH="1">
            <a:off x="6688919" y="3127109"/>
            <a:ext cx="41950" cy="10317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0" idx="3"/>
            <a:endCxn id="19" idx="6"/>
          </p:cNvCxnSpPr>
          <p:nvPr/>
        </p:nvCxnSpPr>
        <p:spPr>
          <a:xfrm flipH="1" flipV="1">
            <a:off x="6529080" y="3137150"/>
            <a:ext cx="176844" cy="401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0"/>
            <a:endCxn id="17" idx="7"/>
          </p:cNvCxnSpPr>
          <p:nvPr/>
        </p:nvCxnSpPr>
        <p:spPr>
          <a:xfrm flipH="1">
            <a:off x="5822073" y="4150209"/>
            <a:ext cx="891791" cy="208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5950284" y="3967238"/>
            <a:ext cx="750478" cy="1752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6096000" y="3635828"/>
            <a:ext cx="612020" cy="6531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6325810" y="3374571"/>
            <a:ext cx="374952"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6265333" y="3158556"/>
            <a:ext cx="327650" cy="10143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0" idx="4"/>
            <a:endCxn id="16" idx="4"/>
          </p:cNvCxnSpPr>
          <p:nvPr/>
        </p:nvCxnSpPr>
        <p:spPr>
          <a:xfrm flipV="1">
            <a:off x="6730869" y="3096400"/>
            <a:ext cx="551535" cy="895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6" idx="3"/>
            <a:endCxn id="15" idx="1"/>
          </p:cNvCxnSpPr>
          <p:nvPr/>
        </p:nvCxnSpPr>
        <p:spPr>
          <a:xfrm>
            <a:off x="7257459" y="3087790"/>
            <a:ext cx="430510" cy="4977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7"/>
            <a:endCxn id="15" idx="5"/>
          </p:cNvCxnSpPr>
          <p:nvPr/>
        </p:nvCxnSpPr>
        <p:spPr>
          <a:xfrm flipV="1">
            <a:off x="6738808" y="3627090"/>
            <a:ext cx="999050" cy="5317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978952" y="3144762"/>
            <a:ext cx="362858" cy="73780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6683256" y="3483429"/>
            <a:ext cx="936744" cy="4723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6708020" y="3362476"/>
            <a:ext cx="742647" cy="2733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6708020" y="3241524"/>
            <a:ext cx="645885" cy="14030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49" name="Picture 48"/>
          <p:cNvPicPr>
            <a:picLocks noChangeAspect="1"/>
          </p:cNvPicPr>
          <p:nvPr/>
        </p:nvPicPr>
        <p:blipFill>
          <a:blip r:embed="rId5">
            <a:clrChange>
              <a:clrFrom>
                <a:srgbClr val="FFFFFF"/>
              </a:clrFrom>
              <a:clrTo>
                <a:srgbClr val="FFFFFF">
                  <a:alpha val="0"/>
                </a:srgbClr>
              </a:clrTo>
            </a:clrChange>
          </a:blip>
          <a:stretch>
            <a:fillRect/>
          </a:stretch>
        </p:blipFill>
        <p:spPr>
          <a:xfrm>
            <a:off x="460829" y="3350381"/>
            <a:ext cx="3344395" cy="3253619"/>
          </a:xfrm>
          <a:prstGeom prst="rect">
            <a:avLst/>
          </a:prstGeom>
        </p:spPr>
      </p:pic>
      <p:sp>
        <p:nvSpPr>
          <p:cNvPr id="3" name="Rectangle 2"/>
          <p:cNvSpPr/>
          <p:nvPr/>
        </p:nvSpPr>
        <p:spPr>
          <a:xfrm>
            <a:off x="2636761" y="6253239"/>
            <a:ext cx="1608667" cy="374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itle 1"/>
          <p:cNvSpPr>
            <a:spLocks noGrp="1"/>
          </p:cNvSpPr>
          <p:nvPr>
            <p:ph type="title"/>
          </p:nvPr>
        </p:nvSpPr>
        <p:spPr>
          <a:xfrm>
            <a:off x="616555" y="232078"/>
            <a:ext cx="7886700" cy="1325563"/>
          </a:xfrm>
        </p:spPr>
        <p:txBody>
          <a:bodyPr/>
          <a:lstStyle/>
          <a:p>
            <a:r>
              <a:rPr lang="en-US" b="1" dirty="0"/>
              <a:t>Coming soon</a:t>
            </a:r>
          </a:p>
        </p:txBody>
      </p:sp>
    </p:spTree>
    <p:extLst>
      <p:ext uri="{BB962C8B-B14F-4D97-AF65-F5344CB8AC3E}">
        <p14:creationId xmlns:p14="http://schemas.microsoft.com/office/powerpoint/2010/main" val="3192693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5F6027-0554-407E-9E3A-6A50F947E76C}"/>
              </a:ext>
            </a:extLst>
          </p:cNvPr>
          <p:cNvSpPr>
            <a:spLocks noGrp="1"/>
          </p:cNvSpPr>
          <p:nvPr>
            <p:ph type="title"/>
          </p:nvPr>
        </p:nvSpPr>
        <p:spPr/>
        <p:txBody>
          <a:bodyPr/>
          <a:lstStyle/>
          <a:p>
            <a:r>
              <a:rPr lang="en-US" dirty="0"/>
              <a:t>Semi-landmarks in R: Morpho</a:t>
            </a:r>
          </a:p>
        </p:txBody>
      </p:sp>
      <p:sp>
        <p:nvSpPr>
          <p:cNvPr id="3" name="Rectangle 2">
            <a:extLst>
              <a:ext uri="{FF2B5EF4-FFF2-40B4-BE49-F238E27FC236}">
                <a16:creationId xmlns="" xmlns:a16="http://schemas.microsoft.com/office/drawing/2014/main" id="{F6F93E69-EADD-445A-B033-43A061EB0C4F}"/>
              </a:ext>
            </a:extLst>
          </p:cNvPr>
          <p:cNvSpPr/>
          <p:nvPr/>
        </p:nvSpPr>
        <p:spPr>
          <a:xfrm>
            <a:off x="78844" y="5980495"/>
            <a:ext cx="7346716" cy="307777"/>
          </a:xfrm>
          <a:prstGeom prst="rect">
            <a:avLst/>
          </a:prstGeom>
        </p:spPr>
        <p:txBody>
          <a:bodyPr wrap="square">
            <a:spAutoFit/>
          </a:bodyPr>
          <a:lstStyle/>
          <a:p>
            <a:endParaRPr lang="en-US" sz="1400" dirty="0"/>
          </a:p>
        </p:txBody>
      </p:sp>
      <p:sp>
        <p:nvSpPr>
          <p:cNvPr id="8" name="Rectangle 7">
            <a:extLst>
              <a:ext uri="{FF2B5EF4-FFF2-40B4-BE49-F238E27FC236}">
                <a16:creationId xmlns="" xmlns:a16="http://schemas.microsoft.com/office/drawing/2014/main" id="{7FF6EEE2-B917-4FA1-A01C-58519F97CBA2}"/>
              </a:ext>
            </a:extLst>
          </p:cNvPr>
          <p:cNvSpPr/>
          <p:nvPr/>
        </p:nvSpPr>
        <p:spPr>
          <a:xfrm>
            <a:off x="78844" y="5918940"/>
            <a:ext cx="8103459" cy="738664"/>
          </a:xfrm>
          <a:prstGeom prst="rect">
            <a:avLst/>
          </a:prstGeom>
        </p:spPr>
        <p:txBody>
          <a:bodyPr wrap="square">
            <a:spAutoFit/>
          </a:bodyPr>
          <a:lstStyle/>
          <a:p>
            <a:r>
              <a:rPr lang="en-US" sz="1400" dirty="0">
                <a:solidFill>
                  <a:srgbClr val="222222"/>
                </a:solidFill>
                <a:latin typeface="Arial" panose="020B0604020202020204" pitchFamily="34" charset="0"/>
              </a:rPr>
              <a:t>Perez, S. Ivan, Valeria Bernal, and Paula N. Gonzalez. "Differences between sliding semi‐landmark methods in geometric morphometrics, with an application to human craniofacial and dental variation." </a:t>
            </a:r>
            <a:r>
              <a:rPr lang="en-US" sz="1400" i="1" dirty="0">
                <a:solidFill>
                  <a:srgbClr val="222222"/>
                </a:solidFill>
                <a:latin typeface="Arial" panose="020B0604020202020204" pitchFamily="34" charset="0"/>
              </a:rPr>
              <a:t>Journal of anatomy</a:t>
            </a:r>
            <a:r>
              <a:rPr lang="en-US" sz="1400" dirty="0">
                <a:solidFill>
                  <a:srgbClr val="222222"/>
                </a:solidFill>
                <a:latin typeface="Arial" panose="020B0604020202020204" pitchFamily="34" charset="0"/>
              </a:rPr>
              <a:t> 208.6 (2006): 769-784.</a:t>
            </a:r>
            <a:endParaRPr lang="en-US" sz="1400" dirty="0"/>
          </a:p>
        </p:txBody>
      </p:sp>
    </p:spTree>
    <p:extLst>
      <p:ext uri="{BB962C8B-B14F-4D97-AF65-F5344CB8AC3E}">
        <p14:creationId xmlns:p14="http://schemas.microsoft.com/office/powerpoint/2010/main" val="596141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p:txBody>
          <a:bodyPr/>
          <a:lstStyle/>
          <a:p>
            <a:r>
              <a:rPr lang="en-US" dirty="0"/>
              <a:t>Deformation-based morphology (DBM)</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386943" y="1716085"/>
            <a:ext cx="4067858" cy="4267200"/>
          </a:xfrm>
        </p:spPr>
        <p:txBody>
          <a:bodyPr/>
          <a:lstStyle/>
          <a:p>
            <a:r>
              <a:rPr lang="en-US" sz="2000" dirty="0"/>
              <a:t>Calculate or select a base mesh</a:t>
            </a:r>
          </a:p>
          <a:p>
            <a:r>
              <a:rPr lang="en-US" sz="2000" dirty="0"/>
              <a:t>Establish point correspondences between the base mesh and all meshes in data set</a:t>
            </a:r>
          </a:p>
          <a:p>
            <a:r>
              <a:rPr lang="en-US" sz="2000" dirty="0"/>
              <a:t>Vertices of the base mesh define a new set of dense surface landmarks</a:t>
            </a:r>
          </a:p>
          <a:p>
            <a:endParaRPr lang="en-US" sz="1800" dirty="0"/>
          </a:p>
        </p:txBody>
      </p:sp>
      <p:sp>
        <p:nvSpPr>
          <p:cNvPr id="4" name="Slide Number Placeholder 3">
            <a:extLst>
              <a:ext uri="{FF2B5EF4-FFF2-40B4-BE49-F238E27FC236}">
                <a16:creationId xmlns="" xmlns:a16="http://schemas.microsoft.com/office/drawing/2014/main" id="{D806E8DB-C42C-463B-81DF-D2F88509987A}"/>
              </a:ext>
            </a:extLst>
          </p:cNvPr>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27</a:t>
            </a:fld>
            <a:endParaRPr lang="en-US" altLang="en-US"/>
          </a:p>
        </p:txBody>
      </p:sp>
      <p:sp>
        <p:nvSpPr>
          <p:cNvPr id="6" name="TextBox 5">
            <a:extLst>
              <a:ext uri="{FF2B5EF4-FFF2-40B4-BE49-F238E27FC236}">
                <a16:creationId xmlns="" xmlns:a16="http://schemas.microsoft.com/office/drawing/2014/main" id="{8340DCA1-5939-4627-BD0F-EE915764C5B1}"/>
              </a:ext>
            </a:extLst>
          </p:cNvPr>
          <p:cNvSpPr txBox="1"/>
          <p:nvPr/>
        </p:nvSpPr>
        <p:spPr>
          <a:xfrm>
            <a:off x="7389602" y="4330059"/>
            <a:ext cx="1506570" cy="507831"/>
          </a:xfrm>
          <a:prstGeom prst="rect">
            <a:avLst/>
          </a:prstGeom>
          <a:noFill/>
        </p:spPr>
        <p:txBody>
          <a:bodyPr wrap="square" rtlCol="0">
            <a:spAutoFit/>
          </a:bodyPr>
          <a:lstStyle/>
          <a:p>
            <a:r>
              <a:rPr lang="en-US" sz="1350" b="1" dirty="0"/>
              <a:t>Sample image</a:t>
            </a:r>
          </a:p>
          <a:p>
            <a:endParaRPr lang="en-US" sz="1350" b="1" dirty="0"/>
          </a:p>
        </p:txBody>
      </p:sp>
      <p:sp>
        <p:nvSpPr>
          <p:cNvPr id="7" name="TextBox 6">
            <a:extLst>
              <a:ext uri="{FF2B5EF4-FFF2-40B4-BE49-F238E27FC236}">
                <a16:creationId xmlns="" xmlns:a16="http://schemas.microsoft.com/office/drawing/2014/main" id="{9CF57E3D-8663-4AE1-80C5-41C1704D94D3}"/>
              </a:ext>
            </a:extLst>
          </p:cNvPr>
          <p:cNvSpPr txBox="1"/>
          <p:nvPr/>
        </p:nvSpPr>
        <p:spPr>
          <a:xfrm>
            <a:off x="5482178" y="4330058"/>
            <a:ext cx="1184371" cy="507831"/>
          </a:xfrm>
          <a:prstGeom prst="rect">
            <a:avLst/>
          </a:prstGeom>
          <a:noFill/>
        </p:spPr>
        <p:txBody>
          <a:bodyPr wrap="square" rtlCol="0">
            <a:spAutoFit/>
          </a:bodyPr>
          <a:lstStyle/>
          <a:p>
            <a:r>
              <a:rPr lang="en-US" sz="1350" b="1" dirty="0"/>
              <a:t>Base mesh</a:t>
            </a:r>
          </a:p>
          <a:p>
            <a:endParaRPr lang="en-US" sz="1350" b="1" dirty="0"/>
          </a:p>
        </p:txBody>
      </p:sp>
      <p:grpSp>
        <p:nvGrpSpPr>
          <p:cNvPr id="8" name="Group 7">
            <a:extLst>
              <a:ext uri="{FF2B5EF4-FFF2-40B4-BE49-F238E27FC236}">
                <a16:creationId xmlns="" xmlns:a16="http://schemas.microsoft.com/office/drawing/2014/main" id="{F76852A2-E4BA-4A1A-A71E-A44D0B2B38C3}"/>
              </a:ext>
            </a:extLst>
          </p:cNvPr>
          <p:cNvGrpSpPr/>
          <p:nvPr/>
        </p:nvGrpSpPr>
        <p:grpSpPr>
          <a:xfrm flipH="1">
            <a:off x="4978705" y="1764573"/>
            <a:ext cx="4092434" cy="2618896"/>
            <a:chOff x="4296732" y="1843569"/>
            <a:chExt cx="5671699" cy="3764087"/>
          </a:xfrm>
        </p:grpSpPr>
        <p:pic>
          <p:nvPicPr>
            <p:cNvPr id="11" name="Picture 10">
              <a:extLst>
                <a:ext uri="{FF2B5EF4-FFF2-40B4-BE49-F238E27FC236}">
                  <a16:creationId xmlns="" xmlns:a16="http://schemas.microsoft.com/office/drawing/2014/main" id="{FE0A49BC-6DFC-4B1B-918D-980D7F3A0989}"/>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r="49314"/>
            <a:stretch/>
          </p:blipFill>
          <p:spPr>
            <a:xfrm flipH="1">
              <a:off x="5660986" y="1843569"/>
              <a:ext cx="1421004" cy="3706541"/>
            </a:xfrm>
            <a:prstGeom prst="rect">
              <a:avLst/>
            </a:prstGeom>
          </p:spPr>
        </p:pic>
        <p:pic>
          <p:nvPicPr>
            <p:cNvPr id="12" name="Picture 11">
              <a:extLst>
                <a:ext uri="{FF2B5EF4-FFF2-40B4-BE49-F238E27FC236}">
                  <a16:creationId xmlns="" xmlns:a16="http://schemas.microsoft.com/office/drawing/2014/main" id="{3DAC96E4-0AFB-4F2C-8E91-130EB3FB37FA}"/>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saturation sat="200000"/>
                      </a14:imgEffect>
                    </a14:imgLayer>
                  </a14:imgProps>
                </a:ext>
              </a:extLst>
            </a:blip>
            <a:srcRect l="50297"/>
            <a:stretch/>
          </p:blipFill>
          <p:spPr>
            <a:xfrm flipH="1">
              <a:off x="4296732" y="1843569"/>
              <a:ext cx="1393450" cy="3706541"/>
            </a:xfrm>
            <a:prstGeom prst="rect">
              <a:avLst/>
            </a:prstGeom>
          </p:spPr>
        </p:pic>
        <p:pic>
          <p:nvPicPr>
            <p:cNvPr id="13" name="Picture 12">
              <a:extLst>
                <a:ext uri="{FF2B5EF4-FFF2-40B4-BE49-F238E27FC236}">
                  <a16:creationId xmlns="" xmlns:a16="http://schemas.microsoft.com/office/drawing/2014/main" id="{3F0EDC87-A66D-43EF-9C38-3B5A4D77479A}"/>
                </a:ext>
              </a:extLst>
            </p:cNvPr>
            <p:cNvPicPr>
              <a:picLocks noChangeAspect="1"/>
            </p:cNvPicPr>
            <p:nvPr/>
          </p:nvPicPr>
          <p:blipFill>
            <a:blip r:embed="rId6">
              <a:grayscl/>
            </a:blip>
            <a:stretch>
              <a:fillRect/>
            </a:stretch>
          </p:blipFill>
          <p:spPr>
            <a:xfrm>
              <a:off x="7110325" y="2075070"/>
              <a:ext cx="2858106" cy="3532586"/>
            </a:xfrm>
            <a:prstGeom prst="rect">
              <a:avLst/>
            </a:prstGeom>
          </p:spPr>
        </p:pic>
        <p:sp>
          <p:nvSpPr>
            <p:cNvPr id="14" name="Oval 13">
              <a:extLst>
                <a:ext uri="{FF2B5EF4-FFF2-40B4-BE49-F238E27FC236}">
                  <a16:creationId xmlns="" xmlns:a16="http://schemas.microsoft.com/office/drawing/2014/main" id="{17C661EE-E56C-4ECB-A8DB-5D6130C3BD3A}"/>
                </a:ext>
              </a:extLst>
            </p:cNvPr>
            <p:cNvSpPr/>
            <p:nvPr/>
          </p:nvSpPr>
          <p:spPr>
            <a:xfrm>
              <a:off x="4771069" y="3550655"/>
              <a:ext cx="151321" cy="16449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cxnSp>
          <p:nvCxnSpPr>
            <p:cNvPr id="16" name="Curved Connector 40">
              <a:extLst>
                <a:ext uri="{FF2B5EF4-FFF2-40B4-BE49-F238E27FC236}">
                  <a16:creationId xmlns="" xmlns:a16="http://schemas.microsoft.com/office/drawing/2014/main" id="{AF3BF4EC-3546-4E1A-B149-D2651A91BC3F}"/>
                </a:ext>
              </a:extLst>
            </p:cNvPr>
            <p:cNvCxnSpPr/>
            <p:nvPr/>
          </p:nvCxnSpPr>
          <p:spPr>
            <a:xfrm rot="16200000" flipV="1">
              <a:off x="6344807" y="2112184"/>
              <a:ext cx="3976" cy="2939990"/>
            </a:xfrm>
            <a:prstGeom prst="curvedConnector3">
              <a:avLst>
                <a:gd name="adj1" fmla="val 12568662"/>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Isosceles Triangle 18">
              <a:extLst>
                <a:ext uri="{FF2B5EF4-FFF2-40B4-BE49-F238E27FC236}">
                  <a16:creationId xmlns="" xmlns:a16="http://schemas.microsoft.com/office/drawing/2014/main" id="{E2E16543-3DD8-4DCC-9AE5-AAA1BD770C30}"/>
                </a:ext>
              </a:extLst>
            </p:cNvPr>
            <p:cNvSpPr/>
            <p:nvPr/>
          </p:nvSpPr>
          <p:spPr>
            <a:xfrm rot="1823840" flipV="1">
              <a:off x="4781850" y="3438661"/>
              <a:ext cx="287126" cy="153707"/>
            </a:xfrm>
            <a:prstGeom prst="triangle">
              <a:avLst/>
            </a:prstGeom>
            <a:solidFill>
              <a:srgbClr val="FF0000"/>
            </a:solidFill>
            <a:ln>
              <a:solidFill>
                <a:srgbClr val="FF0000"/>
              </a:solidFill>
            </a:ln>
            <a:scene3d>
              <a:camera prst="orthographicFront">
                <a:rot lat="0" lon="0" rev="1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 xmlns:a16="http://schemas.microsoft.com/office/drawing/2014/main" id="{700B4CCC-0BF6-47B7-8BB9-FEE3798679D0}"/>
                </a:ext>
              </a:extLst>
            </p:cNvPr>
            <p:cNvSpPr/>
            <p:nvPr/>
          </p:nvSpPr>
          <p:spPr>
            <a:xfrm>
              <a:off x="7744112" y="3564097"/>
              <a:ext cx="129348" cy="13704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grpSp>
      <p:sp>
        <p:nvSpPr>
          <p:cNvPr id="9" name="TextBox 8"/>
          <p:cNvSpPr txBox="1"/>
          <p:nvPr/>
        </p:nvSpPr>
        <p:spPr>
          <a:xfrm>
            <a:off x="1361440" y="4907280"/>
            <a:ext cx="184666" cy="369332"/>
          </a:xfrm>
          <a:prstGeom prst="rect">
            <a:avLst/>
          </a:prstGeom>
          <a:noFill/>
        </p:spPr>
        <p:txBody>
          <a:bodyPr wrap="none" rtlCol="0">
            <a:spAutoFit/>
          </a:bodyPr>
          <a:lstStyle/>
          <a:p>
            <a:endParaRPr lang="en-US" dirty="0"/>
          </a:p>
        </p:txBody>
      </p:sp>
      <p:sp>
        <p:nvSpPr>
          <p:cNvPr id="10" name="TextBox 9"/>
          <p:cNvSpPr txBox="1"/>
          <p:nvPr/>
        </p:nvSpPr>
        <p:spPr>
          <a:xfrm>
            <a:off x="914400" y="4886960"/>
            <a:ext cx="2357120" cy="369332"/>
          </a:xfrm>
          <a:prstGeom prst="rect">
            <a:avLst/>
          </a:prstGeom>
          <a:noFill/>
        </p:spPr>
        <p:txBody>
          <a:bodyPr wrap="square" rtlCol="0">
            <a:spAutoFit/>
          </a:bodyPr>
          <a:lstStyle/>
          <a:p>
            <a:endParaRPr lang="en-US" dirty="0"/>
          </a:p>
        </p:txBody>
      </p:sp>
      <p:sp>
        <p:nvSpPr>
          <p:cNvPr id="15" name="TextBox 14"/>
          <p:cNvSpPr txBox="1"/>
          <p:nvPr/>
        </p:nvSpPr>
        <p:spPr>
          <a:xfrm>
            <a:off x="619759" y="4886960"/>
            <a:ext cx="8097521" cy="923330"/>
          </a:xfrm>
          <a:prstGeom prst="rect">
            <a:avLst/>
          </a:prstGeom>
          <a:noFill/>
        </p:spPr>
        <p:txBody>
          <a:bodyPr wrap="square" rtlCol="0">
            <a:spAutoFit/>
          </a:bodyPr>
          <a:lstStyle/>
          <a:p>
            <a:r>
              <a:rPr lang="en-US" b="1" i="1" dirty="0">
                <a:solidFill>
                  <a:schemeClr val="accent5">
                    <a:lumMod val="75000"/>
                  </a:schemeClr>
                </a:solidFill>
              </a:rPr>
              <a:t>Hutton, T. J., Buxton, B. F., Hammond, P. (2001). “Dense surface point distribution models of the human face,” in Proceedings IEEE Workshop on Mathematical Methods in Biomedical Image Analysis (MMBIA 2001) (Kauai, HI).</a:t>
            </a:r>
          </a:p>
        </p:txBody>
      </p:sp>
    </p:spTree>
    <p:extLst>
      <p:ext uri="{BB962C8B-B14F-4D97-AF65-F5344CB8AC3E}">
        <p14:creationId xmlns:p14="http://schemas.microsoft.com/office/powerpoint/2010/main" val="4009403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4" name="Slide Number Placeholder 3">
            <a:extLst>
              <a:ext uri="{FF2B5EF4-FFF2-40B4-BE49-F238E27FC236}">
                <a16:creationId xmlns="" xmlns:a16="http://schemas.microsoft.com/office/drawing/2014/main" id="{D806E8DB-C42C-463B-81DF-D2F88509987A}"/>
              </a:ext>
            </a:extLst>
          </p:cNvPr>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28</a:t>
            </a:fld>
            <a:endParaRPr lang="en-US" altLang="en-US"/>
          </a:p>
        </p:txBody>
      </p:sp>
      <p:cxnSp>
        <p:nvCxnSpPr>
          <p:cNvPr id="8" name="Straight Connector 7">
            <a:extLst>
              <a:ext uri="{FF2B5EF4-FFF2-40B4-BE49-F238E27FC236}">
                <a16:creationId xmlns="" xmlns:a16="http://schemas.microsoft.com/office/drawing/2014/main" id="{A6ED5B41-2531-41EC-A256-AFD2AE1CE2C3}"/>
              </a:ext>
            </a:extLst>
          </p:cNvPr>
          <p:cNvCxnSpPr/>
          <p:nvPr/>
        </p:nvCxnSpPr>
        <p:spPr>
          <a:xfrm>
            <a:off x="4950372" y="3484179"/>
            <a:ext cx="392561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 xmlns:a16="http://schemas.microsoft.com/office/drawing/2014/main" id="{6E443E50-280D-48A1-8ACF-E20D068B55A4}"/>
              </a:ext>
            </a:extLst>
          </p:cNvPr>
          <p:cNvGrpSpPr/>
          <p:nvPr/>
        </p:nvGrpSpPr>
        <p:grpSpPr>
          <a:xfrm>
            <a:off x="5407499" y="2143676"/>
            <a:ext cx="2806413" cy="3035847"/>
            <a:chOff x="5407499" y="2143676"/>
            <a:chExt cx="2806413" cy="3035847"/>
          </a:xfrm>
        </p:grpSpPr>
        <p:sp>
          <p:nvSpPr>
            <p:cNvPr id="44" name="Oval 43">
              <a:extLst>
                <a:ext uri="{FF2B5EF4-FFF2-40B4-BE49-F238E27FC236}">
                  <a16:creationId xmlns=""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 xmlns:a16="http://schemas.microsoft.com/office/drawing/2014/main" id="{AA366E96-808E-4315-9E9F-8A1014C12D56}"/>
                </a:ext>
              </a:extLst>
            </p:cNvPr>
            <p:cNvGrpSpPr/>
            <p:nvPr/>
          </p:nvGrpSpPr>
          <p:grpSpPr>
            <a:xfrm>
              <a:off x="5407499" y="2143676"/>
              <a:ext cx="2806413" cy="2917050"/>
              <a:chOff x="5696504" y="2405473"/>
              <a:chExt cx="2595124" cy="2626747"/>
            </a:xfrm>
          </p:grpSpPr>
          <p:sp>
            <p:nvSpPr>
              <p:cNvPr id="51" name="Freeform: Shape 50">
                <a:extLst>
                  <a:ext uri="{FF2B5EF4-FFF2-40B4-BE49-F238E27FC236}">
                    <a16:creationId xmlns="" xmlns:a16="http://schemas.microsoft.com/office/drawing/2014/main" id="{2C75E79F-BFFD-422E-BF47-3E2DCF4F3DAE}"/>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52" name="Freeform: Shape 51">
                <a:extLst>
                  <a:ext uri="{FF2B5EF4-FFF2-40B4-BE49-F238E27FC236}">
                    <a16:creationId xmlns="" xmlns:a16="http://schemas.microsoft.com/office/drawing/2014/main" id="{8D0D39A4-BBFD-4462-A891-FED3B3682A3C}"/>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53" name="Freeform: Shape 52">
                <a:extLst>
                  <a:ext uri="{FF2B5EF4-FFF2-40B4-BE49-F238E27FC236}">
                    <a16:creationId xmlns="" xmlns:a16="http://schemas.microsoft.com/office/drawing/2014/main" id="{99A9160D-1F58-4477-BD6F-CB5353C29D2A}"/>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54" name="Freeform: Shape 53">
                <a:extLst>
                  <a:ext uri="{FF2B5EF4-FFF2-40B4-BE49-F238E27FC236}">
                    <a16:creationId xmlns="" xmlns:a16="http://schemas.microsoft.com/office/drawing/2014/main" id="{4ACF3582-F7D1-432D-850B-E9455A931DFD}"/>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grpSp>
        <p:nvGrpSpPr>
          <p:cNvPr id="3" name="Group 2">
            <a:extLst>
              <a:ext uri="{FF2B5EF4-FFF2-40B4-BE49-F238E27FC236}">
                <a16:creationId xmlns="" xmlns:a16="http://schemas.microsoft.com/office/drawing/2014/main" id="{CF7BB834-49E7-438C-A1FD-16D7A5F84EBC}"/>
              </a:ext>
            </a:extLst>
          </p:cNvPr>
          <p:cNvGrpSpPr/>
          <p:nvPr/>
        </p:nvGrpSpPr>
        <p:grpSpPr>
          <a:xfrm>
            <a:off x="5205530" y="1810626"/>
            <a:ext cx="2857738" cy="3530517"/>
            <a:chOff x="5205530" y="1810626"/>
            <a:chExt cx="2857738" cy="3530517"/>
          </a:xfrm>
        </p:grpSpPr>
        <p:grpSp>
          <p:nvGrpSpPr>
            <p:cNvPr id="49" name="Group 48">
              <a:extLst>
                <a:ext uri="{FF2B5EF4-FFF2-40B4-BE49-F238E27FC236}">
                  <a16:creationId xmlns="" xmlns:a16="http://schemas.microsoft.com/office/drawing/2014/main" id="{CB0054AC-5355-4BCC-8B7F-20EC591CD3C0}"/>
                </a:ext>
              </a:extLst>
            </p:cNvPr>
            <p:cNvGrpSpPr/>
            <p:nvPr/>
          </p:nvGrpSpPr>
          <p:grpSpPr>
            <a:xfrm>
              <a:off x="5205530" y="1810626"/>
              <a:ext cx="2857738" cy="3478705"/>
              <a:chOff x="5478655" y="1999887"/>
              <a:chExt cx="2715745" cy="3155218"/>
            </a:xfrm>
          </p:grpSpPr>
          <p:sp>
            <p:nvSpPr>
              <p:cNvPr id="36" name="Freeform: Shape 35">
                <a:extLst>
                  <a:ext uri="{FF2B5EF4-FFF2-40B4-BE49-F238E27FC236}">
                    <a16:creationId xmlns="" xmlns:a16="http://schemas.microsoft.com/office/drawing/2014/main" id="{DEC9AF8D-A9D8-4968-BF85-EA36B9A6436C}"/>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 xmlns:a16="http://schemas.microsoft.com/office/drawing/2014/main" id="{838B7A09-278A-452C-9565-9F5B814FB3D3}"/>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 xmlns:a16="http://schemas.microsoft.com/office/drawing/2014/main" id="{B1EA525A-45D1-4B48-B1F4-CBA5CEEB363A}"/>
                  </a:ext>
                </a:extLst>
              </p:cNvPr>
              <p:cNvSpPr/>
              <p:nvPr/>
            </p:nvSpPr>
            <p:spPr>
              <a:xfrm>
                <a:off x="5576599"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 xmlns:a16="http://schemas.microsoft.com/office/drawing/2014/main" id="{5A5FF915-D153-43AC-8F14-A933A1113833}"/>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a:extLst>
                <a:ext uri="{FF2B5EF4-FFF2-40B4-BE49-F238E27FC236}">
                  <a16:creationId xmlns="" xmlns:a16="http://schemas.microsoft.com/office/drawing/2014/main" id="{CFD03A37-8F8D-4F5A-961C-E360D6193B83}"/>
                </a:ext>
              </a:extLst>
            </p:cNvPr>
            <p:cNvSpPr/>
            <p:nvPr/>
          </p:nvSpPr>
          <p:spPr>
            <a:xfrm>
              <a:off x="5420009" y="4974716"/>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 xmlns:a16="http://schemas.microsoft.com/office/drawing/2014/main" id="{43B26220-2EC2-4C26-92F7-466BDF7784CD}"/>
                </a:ext>
              </a:extLst>
            </p:cNvPr>
            <p:cNvSpPr/>
            <p:nvPr/>
          </p:nvSpPr>
          <p:spPr>
            <a:xfrm>
              <a:off x="7659916" y="52154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 xmlns:a16="http://schemas.microsoft.com/office/drawing/2014/main" id="{EF26031D-BFAF-44DF-BEB6-F7746A490D62}"/>
                </a:ext>
              </a:extLst>
            </p:cNvPr>
            <p:cNvSpPr/>
            <p:nvPr/>
          </p:nvSpPr>
          <p:spPr>
            <a:xfrm>
              <a:off x="6200487" y="236888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 xmlns:a16="http://schemas.microsoft.com/office/drawing/2014/main" id="{5B00E279-05C6-4BDF-85EF-CAE9248FE3CF}"/>
                </a:ext>
              </a:extLst>
            </p:cNvPr>
            <p:cNvSpPr/>
            <p:nvPr/>
          </p:nvSpPr>
          <p:spPr>
            <a:xfrm>
              <a:off x="6828831" y="22049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9" name="Straight Connector 58">
            <a:extLst>
              <a:ext uri="{FF2B5EF4-FFF2-40B4-BE49-F238E27FC236}">
                <a16:creationId xmlns="" xmlns:a16="http://schemas.microsoft.com/office/drawing/2014/main" id="{7C36237C-79AE-4977-A374-ADE7A7F2B708}"/>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 xmlns:a16="http://schemas.microsoft.com/office/drawing/2014/main" id="{1550B867-DBFB-4D1E-A4A5-ADD24BF32EB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63" name="TextBox 62">
            <a:extLst>
              <a:ext uri="{FF2B5EF4-FFF2-40B4-BE49-F238E27FC236}">
                <a16:creationId xmlns="" xmlns:a16="http://schemas.microsoft.com/office/drawing/2014/main" id="{696BA7BD-36C8-4123-A429-C43C5F2431FA}"/>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3906718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p:txBody>
      </p:sp>
      <p:cxnSp>
        <p:nvCxnSpPr>
          <p:cNvPr id="8" name="Straight Connector 7">
            <a:extLst>
              <a:ext uri="{FF2B5EF4-FFF2-40B4-BE49-F238E27FC236}">
                <a16:creationId xmlns="" xmlns:a16="http://schemas.microsoft.com/office/drawing/2014/main" id="{A6ED5B41-2531-41EC-A256-AFD2AE1CE2C3}"/>
              </a:ext>
            </a:extLst>
          </p:cNvPr>
          <p:cNvCxnSpPr/>
          <p:nvPr/>
        </p:nvCxnSpPr>
        <p:spPr>
          <a:xfrm>
            <a:off x="4950372" y="3484179"/>
            <a:ext cx="3925614"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 xmlns:a16="http://schemas.microsoft.com/office/drawing/2014/main" id="{DEC9AF8D-A9D8-4968-BF85-EA36B9A6436C}"/>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 xmlns:a16="http://schemas.microsoft.com/office/drawing/2014/main" id="{838B7A09-278A-452C-9565-9F5B814FB3D3}"/>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 xmlns:a16="http://schemas.microsoft.com/office/drawing/2014/main" id="{B1EA525A-45D1-4B48-B1F4-CBA5CEEB363A}"/>
              </a:ext>
            </a:extLst>
          </p:cNvPr>
          <p:cNvSpPr/>
          <p:nvPr/>
        </p:nvSpPr>
        <p:spPr>
          <a:xfrm>
            <a:off x="5574665"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 xmlns:a16="http://schemas.microsoft.com/office/drawing/2014/main" id="{5A5FF915-D153-43AC-8F14-A933A1113833}"/>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 xmlns:a16="http://schemas.microsoft.com/office/drawing/2014/main" id="{7615A5E6-E437-455B-A6F6-439732AD1CF7}"/>
              </a:ext>
            </a:extLst>
          </p:cNvPr>
          <p:cNvGrpSpPr/>
          <p:nvPr/>
        </p:nvGrpSpPr>
        <p:grpSpPr>
          <a:xfrm>
            <a:off x="5407499" y="2143676"/>
            <a:ext cx="2806413" cy="2917050"/>
            <a:chOff x="5696504" y="2405473"/>
            <a:chExt cx="2595124" cy="2626747"/>
          </a:xfrm>
        </p:grpSpPr>
        <p:sp>
          <p:nvSpPr>
            <p:cNvPr id="40" name="Freeform: Shape 39">
              <a:extLst>
                <a:ext uri="{FF2B5EF4-FFF2-40B4-BE49-F238E27FC236}">
                  <a16:creationId xmlns="" xmlns:a16="http://schemas.microsoft.com/office/drawing/2014/main" id="{77F699BF-A0BA-4FF5-84FC-3E82BA3D49C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1" name="Freeform: Shape 40">
              <a:extLst>
                <a:ext uri="{FF2B5EF4-FFF2-40B4-BE49-F238E27FC236}">
                  <a16:creationId xmlns="" xmlns:a16="http://schemas.microsoft.com/office/drawing/2014/main" id="{40171E95-9886-4F18-9DB4-E3169AF58DD3}"/>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2" name="Freeform: Shape 41">
              <a:extLst>
                <a:ext uri="{FF2B5EF4-FFF2-40B4-BE49-F238E27FC236}">
                  <a16:creationId xmlns="" xmlns:a16="http://schemas.microsoft.com/office/drawing/2014/main" id="{5F6A81E9-9986-473E-B6EB-49C4FE84A5C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3" name="Freeform: Shape 42">
              <a:extLst>
                <a:ext uri="{FF2B5EF4-FFF2-40B4-BE49-F238E27FC236}">
                  <a16:creationId xmlns="" xmlns:a16="http://schemas.microsoft.com/office/drawing/2014/main" id="{0E9F0E5B-BBDD-43C6-855D-CC31486FA178}"/>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4" name="Oval 43">
            <a:extLst>
              <a:ext uri="{FF2B5EF4-FFF2-40B4-BE49-F238E27FC236}">
                <a16:creationId xmlns=""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 xmlns:a16="http://schemas.microsoft.com/office/drawing/2014/main" id="{232D0AD6-8935-4068-9A6D-BBB11B99BF02}"/>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1BDD06BE-F7A5-46DB-BA9E-D08A166DBDFF}"/>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20" name="TextBox 19">
            <a:extLst>
              <a:ext uri="{FF2B5EF4-FFF2-40B4-BE49-F238E27FC236}">
                <a16:creationId xmlns="" xmlns:a16="http://schemas.microsoft.com/office/drawing/2014/main" id="{8F806C9C-9447-44F2-87C9-9ABC7529B8DE}"/>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10584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553E79-9FEB-468B-84E4-DA7AC1AC37F7}"/>
              </a:ext>
            </a:extLst>
          </p:cNvPr>
          <p:cNvSpPr>
            <a:spLocks noGrp="1"/>
          </p:cNvSpPr>
          <p:nvPr>
            <p:ph type="title"/>
          </p:nvPr>
        </p:nvSpPr>
        <p:spPr/>
        <p:txBody>
          <a:bodyPr>
            <a:normAutofit fontScale="90000"/>
          </a:bodyPr>
          <a:lstStyle/>
          <a:p>
            <a:r>
              <a:rPr lang="en-US" b="1" dirty="0"/>
              <a:t>How many landmarks are enough to characterize shape and size variation?</a:t>
            </a:r>
            <a:endParaRPr lang="en-US" dirty="0"/>
          </a:p>
        </p:txBody>
      </p:sp>
      <p:sp>
        <p:nvSpPr>
          <p:cNvPr id="3" name="Content Placeholder 2">
            <a:extLst>
              <a:ext uri="{FF2B5EF4-FFF2-40B4-BE49-F238E27FC236}">
                <a16:creationId xmlns="" xmlns:a16="http://schemas.microsoft.com/office/drawing/2014/main" id="{E790E45A-C462-4630-B31B-9A75BA28CE3B}"/>
              </a:ext>
            </a:extLst>
          </p:cNvPr>
          <p:cNvSpPr>
            <a:spLocks noGrp="1"/>
          </p:cNvSpPr>
          <p:nvPr>
            <p:ph idx="1"/>
          </p:nvPr>
        </p:nvSpPr>
        <p:spPr>
          <a:xfrm>
            <a:off x="628650" y="1825625"/>
            <a:ext cx="7886700" cy="2564946"/>
          </a:xfrm>
        </p:spPr>
        <p:txBody>
          <a:bodyPr/>
          <a:lstStyle/>
          <a:p>
            <a:r>
              <a:rPr lang="en-US" dirty="0" smtClean="0"/>
              <a:t>Criteria fo</a:t>
            </a:r>
            <a:r>
              <a:rPr lang="en-US" dirty="0" smtClean="0"/>
              <a:t>r landmarks to be homologous and reproducible results in very limited sets</a:t>
            </a:r>
          </a:p>
          <a:p>
            <a:r>
              <a:rPr lang="en-US" dirty="0" smtClean="0"/>
              <a:t>For many data sets, this may not be sufficient to capture shape changes, especially along curves or smooth surfaces</a:t>
            </a:r>
            <a:endParaRPr lang="en-US" dirty="0"/>
          </a:p>
        </p:txBody>
      </p:sp>
      <p:sp>
        <p:nvSpPr>
          <p:cNvPr id="4" name="TextBox 3"/>
          <p:cNvSpPr txBox="1"/>
          <p:nvPr/>
        </p:nvSpPr>
        <p:spPr>
          <a:xfrm>
            <a:off x="633784" y="5997674"/>
            <a:ext cx="7256589" cy="646331"/>
          </a:xfrm>
          <a:prstGeom prst="rect">
            <a:avLst/>
          </a:prstGeom>
          <a:noFill/>
        </p:spPr>
        <p:txBody>
          <a:bodyPr wrap="square" rtlCol="0">
            <a:spAutoFit/>
          </a:bodyPr>
          <a:lstStyle/>
          <a:p>
            <a:r>
              <a:rPr lang="en-US" dirty="0"/>
              <a:t>Watanabe, </a:t>
            </a:r>
            <a:r>
              <a:rPr lang="en-US" dirty="0" err="1"/>
              <a:t>Akinobu</a:t>
            </a:r>
            <a:r>
              <a:rPr lang="en-US" dirty="0"/>
              <a:t>. "How many landmarks are enough to characterize shape and size variation?." </a:t>
            </a:r>
            <a:r>
              <a:rPr lang="en-US" dirty="0" err="1"/>
              <a:t>PloS</a:t>
            </a:r>
            <a:r>
              <a:rPr lang="en-US" dirty="0"/>
              <a:t> one 13.6 (2018): e0198341.</a:t>
            </a:r>
          </a:p>
        </p:txBody>
      </p:sp>
    </p:spTree>
    <p:extLst>
      <p:ext uri="{BB962C8B-B14F-4D97-AF65-F5344CB8AC3E}">
        <p14:creationId xmlns:p14="http://schemas.microsoft.com/office/powerpoint/2010/main" val="3445264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p:txBody>
      </p:sp>
      <p:cxnSp>
        <p:nvCxnSpPr>
          <p:cNvPr id="22" name="Straight Connector 21">
            <a:extLst>
              <a:ext uri="{FF2B5EF4-FFF2-40B4-BE49-F238E27FC236}">
                <a16:creationId xmlns="" xmlns:a16="http://schemas.microsoft.com/office/drawing/2014/main" id="{6E95CC43-1C6A-4BA6-858F-D736BDE6DB46}"/>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 xmlns:a16="http://schemas.microsoft.com/office/drawing/2014/main" id="{AB882EA0-63D6-417D-B250-BAC98BD66699}"/>
              </a:ext>
            </a:extLst>
          </p:cNvPr>
          <p:cNvSpPr/>
          <p:nvPr/>
        </p:nvSpPr>
        <p:spPr>
          <a:xfrm>
            <a:off x="7829275" y="3298394"/>
            <a:ext cx="394315" cy="1805023"/>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 xmlns:a16="http://schemas.microsoft.com/office/drawing/2014/main" id="{4770AC1C-E923-4DF6-84E8-8E33EF557414}"/>
              </a:ext>
            </a:extLst>
          </p:cNvPr>
          <p:cNvSpPr/>
          <p:nvPr/>
        </p:nvSpPr>
        <p:spPr>
          <a:xfrm flipH="1">
            <a:off x="5478654" y="3323182"/>
            <a:ext cx="249325" cy="1645092"/>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9B9712AB-76F6-480E-AC5F-2F5BC79B449D}"/>
              </a:ext>
            </a:extLst>
          </p:cNvPr>
          <p:cNvSpPr/>
          <p:nvPr/>
        </p:nvSpPr>
        <p:spPr>
          <a:xfrm>
            <a:off x="5478656" y="2096647"/>
            <a:ext cx="1380548" cy="151940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 xmlns:a16="http://schemas.microsoft.com/office/drawing/2014/main" id="{6F45F9D8-FC35-4BE5-AD16-7CF2D9743EB0}"/>
              </a:ext>
            </a:extLst>
          </p:cNvPr>
          <p:cNvSpPr/>
          <p:nvPr/>
        </p:nvSpPr>
        <p:spPr>
          <a:xfrm flipH="1">
            <a:off x="6755667" y="2038573"/>
            <a:ext cx="1284010" cy="139176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 xmlns:a16="http://schemas.microsoft.com/office/drawing/2014/main" id="{D371A1F7-56B4-4CD4-8B3A-6DD7A4B4404E}"/>
              </a:ext>
            </a:extLst>
          </p:cNvPr>
          <p:cNvGrpSpPr/>
          <p:nvPr/>
        </p:nvGrpSpPr>
        <p:grpSpPr>
          <a:xfrm>
            <a:off x="5407499" y="2143676"/>
            <a:ext cx="2806413" cy="2917050"/>
            <a:chOff x="5696504" y="2405473"/>
            <a:chExt cx="2595124" cy="2626747"/>
          </a:xfrm>
        </p:grpSpPr>
        <p:sp>
          <p:nvSpPr>
            <p:cNvPr id="28" name="Freeform: Shape 27">
              <a:extLst>
                <a:ext uri="{FF2B5EF4-FFF2-40B4-BE49-F238E27FC236}">
                  <a16:creationId xmlns="" xmlns:a16="http://schemas.microsoft.com/office/drawing/2014/main" id="{2E70D95F-79C1-43E7-91F7-2856BE1566DE}"/>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9" name="Freeform: Shape 28">
              <a:extLst>
                <a:ext uri="{FF2B5EF4-FFF2-40B4-BE49-F238E27FC236}">
                  <a16:creationId xmlns="" xmlns:a16="http://schemas.microsoft.com/office/drawing/2014/main" id="{B1925E2A-7DEB-42A4-9E3E-1204ACDE5178}"/>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0" name="Freeform: Shape 29">
              <a:extLst>
                <a:ext uri="{FF2B5EF4-FFF2-40B4-BE49-F238E27FC236}">
                  <a16:creationId xmlns="" xmlns:a16="http://schemas.microsoft.com/office/drawing/2014/main" id="{40D9036B-3477-43EB-AF3F-7A5C1FD492A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1" name="Freeform: Shape 30">
              <a:extLst>
                <a:ext uri="{FF2B5EF4-FFF2-40B4-BE49-F238E27FC236}">
                  <a16:creationId xmlns="" xmlns:a16="http://schemas.microsoft.com/office/drawing/2014/main" id="{14E81DE7-2378-45E1-8F5D-0EC72F66B38D}"/>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32" name="Oval 31">
            <a:extLst>
              <a:ext uri="{FF2B5EF4-FFF2-40B4-BE49-F238E27FC236}">
                <a16:creationId xmlns="" xmlns:a16="http://schemas.microsoft.com/office/drawing/2014/main" id="{FEED598C-DDF0-4893-B775-A06FDE497D9C}"/>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FEC136A4-8BFA-419C-8CE5-E42050B6BB29}"/>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6036C8A4-095D-4828-A224-263C3161206E}"/>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464B364C-B957-452D-B5C4-AD02FD8483FE}"/>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 xmlns:a16="http://schemas.microsoft.com/office/drawing/2014/main" id="{D9553F22-E557-4FF9-AA51-FB40D6D57D1A}"/>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1F7ED673-85E7-4844-A71B-F78D5FA53281}"/>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20" name="TextBox 19">
            <a:extLst>
              <a:ext uri="{FF2B5EF4-FFF2-40B4-BE49-F238E27FC236}">
                <a16:creationId xmlns="" xmlns:a16="http://schemas.microsoft.com/office/drawing/2014/main" id="{6FCDBE1A-A308-463E-BA2E-08148A05A51B}"/>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3593225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a:p>
            <a:pPr marL="342900" indent="-342900">
              <a:buFont typeface="+mj-lt"/>
              <a:buAutoNum type="arabicPeriod"/>
            </a:pPr>
            <a:r>
              <a:rPr lang="en-US" sz="1800" dirty="0"/>
              <a:t>Determine point correspondences for each vertex the iterative closest point (ICC) algorithm</a:t>
            </a:r>
          </a:p>
        </p:txBody>
      </p:sp>
      <p:cxnSp>
        <p:nvCxnSpPr>
          <p:cNvPr id="27" name="Straight Connector 26">
            <a:extLst>
              <a:ext uri="{FF2B5EF4-FFF2-40B4-BE49-F238E27FC236}">
                <a16:creationId xmlns="" xmlns:a16="http://schemas.microsoft.com/office/drawing/2014/main" id="{3A95459F-435F-4B24-B7A5-B7D259554E5B}"/>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 xmlns:a16="http://schemas.microsoft.com/office/drawing/2014/main" id="{78C93AC9-22F7-4A09-8E44-332CC5D8ABE0}"/>
              </a:ext>
            </a:extLst>
          </p:cNvPr>
          <p:cNvSpPr/>
          <p:nvPr/>
        </p:nvSpPr>
        <p:spPr>
          <a:xfrm>
            <a:off x="7829275" y="3298394"/>
            <a:ext cx="394315" cy="1805023"/>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 xmlns:a16="http://schemas.microsoft.com/office/drawing/2014/main" id="{4B77B308-7C8C-4843-B4FE-C2265FC8ECF8}"/>
              </a:ext>
            </a:extLst>
          </p:cNvPr>
          <p:cNvSpPr/>
          <p:nvPr/>
        </p:nvSpPr>
        <p:spPr>
          <a:xfrm flipH="1">
            <a:off x="5478654" y="3323182"/>
            <a:ext cx="249325" cy="1645092"/>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 xmlns:a16="http://schemas.microsoft.com/office/drawing/2014/main" id="{69866178-BF2A-459B-8DD0-C533BFBE6473}"/>
              </a:ext>
            </a:extLst>
          </p:cNvPr>
          <p:cNvSpPr/>
          <p:nvPr/>
        </p:nvSpPr>
        <p:spPr>
          <a:xfrm>
            <a:off x="5478656" y="2096647"/>
            <a:ext cx="1380548" cy="151940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 xmlns:a16="http://schemas.microsoft.com/office/drawing/2014/main" id="{E05F7C9E-9027-409D-BB36-4EFFD568AEEF}"/>
              </a:ext>
            </a:extLst>
          </p:cNvPr>
          <p:cNvSpPr/>
          <p:nvPr/>
        </p:nvSpPr>
        <p:spPr>
          <a:xfrm flipH="1">
            <a:off x="6755667" y="2038573"/>
            <a:ext cx="1284010" cy="1391760"/>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 xmlns:a16="http://schemas.microsoft.com/office/drawing/2014/main" id="{DB6FDF9D-8EA6-45FF-919B-9DFA275B2E01}"/>
              </a:ext>
            </a:extLst>
          </p:cNvPr>
          <p:cNvGrpSpPr/>
          <p:nvPr/>
        </p:nvGrpSpPr>
        <p:grpSpPr>
          <a:xfrm>
            <a:off x="5407499" y="2143676"/>
            <a:ext cx="2806413" cy="2917050"/>
            <a:chOff x="5696504" y="2405473"/>
            <a:chExt cx="2595124" cy="2626747"/>
          </a:xfrm>
        </p:grpSpPr>
        <p:sp>
          <p:nvSpPr>
            <p:cNvPr id="33" name="Freeform: Shape 32">
              <a:extLst>
                <a:ext uri="{FF2B5EF4-FFF2-40B4-BE49-F238E27FC236}">
                  <a16:creationId xmlns="" xmlns:a16="http://schemas.microsoft.com/office/drawing/2014/main" id="{62FFE6A2-F150-48D9-9B50-105CB1230DA4}"/>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4" name="Freeform: Shape 33">
              <a:extLst>
                <a:ext uri="{FF2B5EF4-FFF2-40B4-BE49-F238E27FC236}">
                  <a16:creationId xmlns="" xmlns:a16="http://schemas.microsoft.com/office/drawing/2014/main" id="{344FC3CC-2F2A-4142-887C-A95A5F867009}"/>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5" name="Freeform: Shape 34">
              <a:extLst>
                <a:ext uri="{FF2B5EF4-FFF2-40B4-BE49-F238E27FC236}">
                  <a16:creationId xmlns="" xmlns:a16="http://schemas.microsoft.com/office/drawing/2014/main" id="{964B428F-1B84-4D86-9784-305FFEE48580}"/>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8" name="Freeform: Shape 47">
              <a:extLst>
                <a:ext uri="{FF2B5EF4-FFF2-40B4-BE49-F238E27FC236}">
                  <a16:creationId xmlns="" xmlns:a16="http://schemas.microsoft.com/office/drawing/2014/main" id="{EF8DC56B-E27F-4A8C-9791-C9B352F4AEA2}"/>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9" name="Oval 48">
            <a:extLst>
              <a:ext uri="{FF2B5EF4-FFF2-40B4-BE49-F238E27FC236}">
                <a16:creationId xmlns="" xmlns:a16="http://schemas.microsoft.com/office/drawing/2014/main" id="{BF08195D-5B87-4C31-8456-E181C00FD1B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F0C11B17-4228-4CA0-AB9E-B2AB2B1D92B0}"/>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CA1514EB-6D91-46E1-B6E8-23FC79DD3ECA}"/>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8933B6DB-9CA1-407D-9E0E-260A6DB2B22E}"/>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 xmlns:a16="http://schemas.microsoft.com/office/drawing/2014/main" id="{49CE4496-281E-4E81-8B6C-5CEEB6414E67}"/>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95520278-EFED-4BF1-B36E-4C945E2D0EE9}"/>
              </a:ext>
            </a:extLst>
          </p:cNvPr>
          <p:cNvCxnSpPr>
            <a:cxnSpLocks/>
          </p:cNvCxnSpPr>
          <p:nvPr/>
        </p:nvCxnSpPr>
        <p:spPr>
          <a:xfrm flipV="1">
            <a:off x="6763550" y="2038573"/>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 xmlns:a16="http://schemas.microsoft.com/office/drawing/2014/main" id="{3509DAEB-C975-44D1-B213-E5E656186978}"/>
              </a:ext>
            </a:extLst>
          </p:cNvPr>
          <p:cNvCxnSpPr>
            <a:cxnSpLocks/>
          </p:cNvCxnSpPr>
          <p:nvPr/>
        </p:nvCxnSpPr>
        <p:spPr>
          <a:xfrm flipV="1">
            <a:off x="6900184" y="2041201"/>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 xmlns:a16="http://schemas.microsoft.com/office/drawing/2014/main" id="{98DEAAE6-968C-46AE-B25C-C1F193CE79F3}"/>
              </a:ext>
            </a:extLst>
          </p:cNvPr>
          <p:cNvCxnSpPr>
            <a:cxnSpLocks/>
          </p:cNvCxnSpPr>
          <p:nvPr/>
        </p:nvCxnSpPr>
        <p:spPr>
          <a:xfrm flipV="1">
            <a:off x="6655819" y="2080611"/>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 xmlns:a16="http://schemas.microsoft.com/office/drawing/2014/main" id="{9F970F2F-7910-458D-802D-1BAA1A0DE03B}"/>
              </a:ext>
            </a:extLst>
          </p:cNvPr>
          <p:cNvCxnSpPr>
            <a:cxnSpLocks/>
          </p:cNvCxnSpPr>
          <p:nvPr/>
        </p:nvCxnSpPr>
        <p:spPr>
          <a:xfrm flipV="1">
            <a:off x="7260161" y="2503658"/>
            <a:ext cx="0" cy="105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 xmlns:a16="http://schemas.microsoft.com/office/drawing/2014/main" id="{D1224C24-26C2-42DC-8743-2557DBCFDCCE}"/>
              </a:ext>
            </a:extLst>
          </p:cNvPr>
          <p:cNvCxnSpPr>
            <a:cxnSpLocks/>
          </p:cNvCxnSpPr>
          <p:nvPr/>
        </p:nvCxnSpPr>
        <p:spPr>
          <a:xfrm flipV="1">
            <a:off x="7299581" y="2544934"/>
            <a:ext cx="110213" cy="87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 xmlns:a16="http://schemas.microsoft.com/office/drawing/2014/main" id="{8424A46C-176A-407C-8C5E-A2864FFD673C}"/>
              </a:ext>
            </a:extLst>
          </p:cNvPr>
          <p:cNvCxnSpPr>
            <a:cxnSpLocks/>
          </p:cNvCxnSpPr>
          <p:nvPr/>
        </p:nvCxnSpPr>
        <p:spPr>
          <a:xfrm flipV="1">
            <a:off x="7404683" y="2586975"/>
            <a:ext cx="110213" cy="87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 xmlns:a16="http://schemas.microsoft.com/office/drawing/2014/main" id="{91D6E474-4812-4385-B70E-1D27AD20BB46}"/>
              </a:ext>
            </a:extLst>
          </p:cNvPr>
          <p:cNvCxnSpPr>
            <a:cxnSpLocks/>
          </p:cNvCxnSpPr>
          <p:nvPr/>
        </p:nvCxnSpPr>
        <p:spPr>
          <a:xfrm flipH="1">
            <a:off x="5449607" y="4478844"/>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9413F17B-35F1-4FC8-8CE8-D52FE5478150}"/>
              </a:ext>
            </a:extLst>
          </p:cNvPr>
          <p:cNvCxnSpPr>
            <a:cxnSpLocks/>
          </p:cNvCxnSpPr>
          <p:nvPr/>
        </p:nvCxnSpPr>
        <p:spPr>
          <a:xfrm flipH="1">
            <a:off x="5420702" y="4339578"/>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 xmlns:a16="http://schemas.microsoft.com/office/drawing/2014/main" id="{E5210858-8236-4131-BEDD-7CD1A474DB3E}"/>
              </a:ext>
            </a:extLst>
          </p:cNvPr>
          <p:cNvCxnSpPr>
            <a:cxnSpLocks/>
          </p:cNvCxnSpPr>
          <p:nvPr/>
        </p:nvCxnSpPr>
        <p:spPr>
          <a:xfrm flipH="1">
            <a:off x="5391795" y="4208197"/>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 xmlns:a16="http://schemas.microsoft.com/office/drawing/2014/main" id="{CAE81D55-1EF9-46EC-94D3-BA61A541EF85}"/>
              </a:ext>
            </a:extLst>
          </p:cNvPr>
          <p:cNvCxnSpPr>
            <a:cxnSpLocks/>
          </p:cNvCxnSpPr>
          <p:nvPr/>
        </p:nvCxnSpPr>
        <p:spPr>
          <a:xfrm flipH="1">
            <a:off x="5370772" y="4053169"/>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 xmlns:a16="http://schemas.microsoft.com/office/drawing/2014/main" id="{F24D4F5C-A810-4C26-AF5E-0C12B6957736}"/>
              </a:ext>
            </a:extLst>
          </p:cNvPr>
          <p:cNvCxnSpPr>
            <a:cxnSpLocks/>
          </p:cNvCxnSpPr>
          <p:nvPr/>
        </p:nvCxnSpPr>
        <p:spPr>
          <a:xfrm flipH="1">
            <a:off x="5365516" y="3913903"/>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 xmlns:a16="http://schemas.microsoft.com/office/drawing/2014/main" id="{D645A3F6-D2C7-44B6-85EE-CCA6C62C136E}"/>
              </a:ext>
            </a:extLst>
          </p:cNvPr>
          <p:cNvCxnSpPr>
            <a:cxnSpLocks/>
          </p:cNvCxnSpPr>
          <p:nvPr/>
        </p:nvCxnSpPr>
        <p:spPr>
          <a:xfrm flipH="1">
            <a:off x="5360256" y="3798286"/>
            <a:ext cx="10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 xmlns:a16="http://schemas.microsoft.com/office/drawing/2014/main" id="{6DD74161-7F75-4218-9AAE-C9EC4310E81F}"/>
              </a:ext>
            </a:extLst>
          </p:cNvPr>
          <p:cNvCxnSpPr>
            <a:cxnSpLocks/>
          </p:cNvCxnSpPr>
          <p:nvPr/>
        </p:nvCxnSpPr>
        <p:spPr>
          <a:xfrm flipV="1">
            <a:off x="7501902" y="2644779"/>
            <a:ext cx="110213" cy="87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 xmlns:a16="http://schemas.microsoft.com/office/drawing/2014/main" id="{3A1D67F6-B362-44DB-A8D6-07D4A6D1085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37" name="TextBox 36">
            <a:extLst>
              <a:ext uri="{FF2B5EF4-FFF2-40B4-BE49-F238E27FC236}">
                <a16:creationId xmlns="" xmlns:a16="http://schemas.microsoft.com/office/drawing/2014/main" id="{76E737D6-9282-423A-BBA8-8F1251BC3885}"/>
              </a:ext>
            </a:extLst>
          </p:cNvPr>
          <p:cNvSpPr txBox="1"/>
          <p:nvPr/>
        </p:nvSpPr>
        <p:spPr>
          <a:xfrm>
            <a:off x="7460727" y="5300975"/>
            <a:ext cx="1455406" cy="338554"/>
          </a:xfrm>
          <a:prstGeom prst="rect">
            <a:avLst/>
          </a:prstGeom>
          <a:noFill/>
        </p:spPr>
        <p:txBody>
          <a:bodyPr wrap="square" rtlCol="0">
            <a:spAutoFit/>
          </a:bodyPr>
          <a:lstStyle/>
          <a:p>
            <a:r>
              <a:rPr lang="en-US" sz="1600" dirty="0">
                <a:solidFill>
                  <a:srgbClr val="FF0000"/>
                </a:solidFill>
              </a:rPr>
              <a:t>Subject mesh</a:t>
            </a:r>
          </a:p>
        </p:txBody>
      </p:sp>
    </p:spTree>
    <p:extLst>
      <p:ext uri="{BB962C8B-B14F-4D97-AF65-F5344CB8AC3E}">
        <p14:creationId xmlns:p14="http://schemas.microsoft.com/office/powerpoint/2010/main" val="1335486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a:p>
            <a:pPr marL="342900" indent="-342900">
              <a:buFont typeface="+mj-lt"/>
              <a:buAutoNum type="arabicPeriod"/>
            </a:pPr>
            <a:r>
              <a:rPr lang="en-US" sz="1800" dirty="0"/>
              <a:t>Determine point correspondences for each vertex the iterative closest point (ICC) algorithm</a:t>
            </a:r>
          </a:p>
          <a:p>
            <a:pPr marL="342900" indent="-342900">
              <a:buFont typeface="+mj-lt"/>
              <a:buAutoNum type="arabicPeriod"/>
            </a:pPr>
            <a:r>
              <a:rPr lang="en-US" sz="1800" dirty="0"/>
              <a:t>Each vertices of the base mesh represents a landmark point with a known correspondences for each subject</a:t>
            </a:r>
          </a:p>
        </p:txBody>
      </p:sp>
      <p:cxnSp>
        <p:nvCxnSpPr>
          <p:cNvPr id="6" name="Straight Connector 5">
            <a:extLst>
              <a:ext uri="{FF2B5EF4-FFF2-40B4-BE49-F238E27FC236}">
                <a16:creationId xmlns="" xmlns:a16="http://schemas.microsoft.com/office/drawing/2014/main" id="{3F561F9F-B98D-4F9C-ABE8-1B1C57C09637}"/>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A6ED5B41-2531-41EC-A256-AFD2AE1CE2C3}"/>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 xmlns:a16="http://schemas.microsoft.com/office/drawing/2014/main" id="{7615A5E6-E437-455B-A6F6-439732AD1CF7}"/>
              </a:ext>
            </a:extLst>
          </p:cNvPr>
          <p:cNvGrpSpPr/>
          <p:nvPr/>
        </p:nvGrpSpPr>
        <p:grpSpPr>
          <a:xfrm>
            <a:off x="5407499" y="2143676"/>
            <a:ext cx="2806413" cy="2917050"/>
            <a:chOff x="5696504" y="2405473"/>
            <a:chExt cx="2595124" cy="2626747"/>
          </a:xfrm>
        </p:grpSpPr>
        <p:sp>
          <p:nvSpPr>
            <p:cNvPr id="40" name="Freeform: Shape 39">
              <a:extLst>
                <a:ext uri="{FF2B5EF4-FFF2-40B4-BE49-F238E27FC236}">
                  <a16:creationId xmlns="" xmlns:a16="http://schemas.microsoft.com/office/drawing/2014/main" id="{77F699BF-A0BA-4FF5-84FC-3E82BA3D49C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1" name="Freeform: Shape 40">
              <a:extLst>
                <a:ext uri="{FF2B5EF4-FFF2-40B4-BE49-F238E27FC236}">
                  <a16:creationId xmlns="" xmlns:a16="http://schemas.microsoft.com/office/drawing/2014/main" id="{40171E95-9886-4F18-9DB4-E3169AF58DD3}"/>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2" name="Freeform: Shape 41">
              <a:extLst>
                <a:ext uri="{FF2B5EF4-FFF2-40B4-BE49-F238E27FC236}">
                  <a16:creationId xmlns="" xmlns:a16="http://schemas.microsoft.com/office/drawing/2014/main" id="{5F6A81E9-9986-473E-B6EB-49C4FE84A5C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3" name="Freeform: Shape 42">
              <a:extLst>
                <a:ext uri="{FF2B5EF4-FFF2-40B4-BE49-F238E27FC236}">
                  <a16:creationId xmlns="" xmlns:a16="http://schemas.microsoft.com/office/drawing/2014/main" id="{0E9F0E5B-BBDD-43C6-855D-CC31486FA178}"/>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nvGrpSpPr>
          <p:cNvPr id="22" name="Group 21">
            <a:extLst>
              <a:ext uri="{FF2B5EF4-FFF2-40B4-BE49-F238E27FC236}">
                <a16:creationId xmlns="" xmlns:a16="http://schemas.microsoft.com/office/drawing/2014/main" id="{CB9C0986-9CB0-4713-B984-A0AB3B0C7F3E}"/>
              </a:ext>
            </a:extLst>
          </p:cNvPr>
          <p:cNvGrpSpPr/>
          <p:nvPr/>
        </p:nvGrpSpPr>
        <p:grpSpPr>
          <a:xfrm>
            <a:off x="5410123" y="2130538"/>
            <a:ext cx="2806413" cy="2917050"/>
            <a:chOff x="5696504" y="2405473"/>
            <a:chExt cx="2595124" cy="2626747"/>
          </a:xfrm>
        </p:grpSpPr>
        <p:sp>
          <p:nvSpPr>
            <p:cNvPr id="23" name="Freeform: Shape 22">
              <a:extLst>
                <a:ext uri="{FF2B5EF4-FFF2-40B4-BE49-F238E27FC236}">
                  <a16:creationId xmlns="" xmlns:a16="http://schemas.microsoft.com/office/drawing/2014/main" id="{0B59C7C7-D689-402C-9D7A-56A5E534803A}"/>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4" name="Freeform: Shape 23">
              <a:extLst>
                <a:ext uri="{FF2B5EF4-FFF2-40B4-BE49-F238E27FC236}">
                  <a16:creationId xmlns="" xmlns:a16="http://schemas.microsoft.com/office/drawing/2014/main" id="{AC2627BE-C218-4A0A-86B6-DB035F4C00F4}"/>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DE09B2D3-48F5-4B1F-9DB8-ED5001A8D83B}"/>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6" name="Freeform: Shape 25">
              <a:extLst>
                <a:ext uri="{FF2B5EF4-FFF2-40B4-BE49-F238E27FC236}">
                  <a16:creationId xmlns="" xmlns:a16="http://schemas.microsoft.com/office/drawing/2014/main" id="{7AD78997-E299-440B-8AC8-BE137AA4074F}"/>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4" name="Oval 43">
            <a:extLst>
              <a:ext uri="{FF2B5EF4-FFF2-40B4-BE49-F238E27FC236}">
                <a16:creationId xmlns=""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91597F1C-D0E4-4541-BD1C-90422B668AA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Tree>
    <p:extLst>
      <p:ext uri="{BB962C8B-B14F-4D97-AF65-F5344CB8AC3E}">
        <p14:creationId xmlns:p14="http://schemas.microsoft.com/office/powerpoint/2010/main" val="3194315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5E1CD-A883-4F84-B8AE-F97F4FED3EB2}"/>
              </a:ext>
            </a:extLst>
          </p:cNvPr>
          <p:cNvSpPr>
            <a:spLocks noGrp="1"/>
          </p:cNvSpPr>
          <p:nvPr>
            <p:ph type="title"/>
          </p:nvPr>
        </p:nvSpPr>
        <p:spPr>
          <a:xfrm>
            <a:off x="525845" y="304800"/>
            <a:ext cx="7932355" cy="1143000"/>
          </a:xfrm>
        </p:spPr>
        <p:txBody>
          <a:bodyPr>
            <a:normAutofit fontScale="90000"/>
          </a:bodyPr>
          <a:lstStyle/>
          <a:p>
            <a:r>
              <a:rPr lang="en-US" dirty="0"/>
              <a:t>Steps to find point correspondence</a:t>
            </a:r>
          </a:p>
        </p:txBody>
      </p:sp>
      <p:sp>
        <p:nvSpPr>
          <p:cNvPr id="3" name="Content Placeholder 2">
            <a:extLst>
              <a:ext uri="{FF2B5EF4-FFF2-40B4-BE49-F238E27FC236}">
                <a16:creationId xmlns="" xmlns:a16="http://schemas.microsoft.com/office/drawing/2014/main" id="{1F1D6B24-527F-4994-BB16-8ACB7CD5717F}"/>
              </a:ext>
            </a:extLst>
          </p:cNvPr>
          <p:cNvSpPr>
            <a:spLocks noGrp="1"/>
          </p:cNvSpPr>
          <p:nvPr>
            <p:ph idx="1"/>
          </p:nvPr>
        </p:nvSpPr>
        <p:spPr>
          <a:xfrm>
            <a:off x="410081" y="1676400"/>
            <a:ext cx="4657745" cy="4267200"/>
          </a:xfrm>
        </p:spPr>
        <p:txBody>
          <a:bodyPr/>
          <a:lstStyle/>
          <a:p>
            <a:pPr marL="342900" indent="-342900">
              <a:buFont typeface="+mj-lt"/>
              <a:buAutoNum type="arabicPeriod"/>
            </a:pPr>
            <a:r>
              <a:rPr lang="en-US" sz="1800" dirty="0"/>
              <a:t>Align anatomical landmarks with Generalized Procrustes Analysis (GPA)</a:t>
            </a:r>
          </a:p>
          <a:p>
            <a:pPr marL="342900" indent="-342900">
              <a:buFont typeface="+mj-lt"/>
              <a:buAutoNum type="arabicPeriod"/>
            </a:pPr>
            <a:r>
              <a:rPr lang="en-US" sz="1800" dirty="0"/>
              <a:t>Warp the meshes to a base mesh with a thin-plate spline (TPS) transformation</a:t>
            </a:r>
          </a:p>
          <a:p>
            <a:pPr marL="342900" indent="-342900">
              <a:buFont typeface="+mj-lt"/>
              <a:buAutoNum type="arabicPeriod"/>
            </a:pPr>
            <a:r>
              <a:rPr lang="en-US" sz="1800" dirty="0"/>
              <a:t>Determine point correspondences for each vertex the iterative closest point (ICC) algorithm</a:t>
            </a:r>
          </a:p>
          <a:p>
            <a:pPr marL="342900" indent="-342900">
              <a:buFont typeface="+mj-lt"/>
              <a:buAutoNum type="arabicPeriod"/>
            </a:pPr>
            <a:r>
              <a:rPr lang="en-US" sz="1800" dirty="0"/>
              <a:t>Each vertices of the base mesh represents a landmark point with a known correspondences for each subject</a:t>
            </a:r>
          </a:p>
        </p:txBody>
      </p:sp>
      <p:cxnSp>
        <p:nvCxnSpPr>
          <p:cNvPr id="6" name="Straight Connector 5">
            <a:extLst>
              <a:ext uri="{FF2B5EF4-FFF2-40B4-BE49-F238E27FC236}">
                <a16:creationId xmlns="" xmlns:a16="http://schemas.microsoft.com/office/drawing/2014/main" id="{3F561F9F-B98D-4F9C-ABE8-1B1C57C09637}"/>
              </a:ext>
            </a:extLst>
          </p:cNvPr>
          <p:cNvCxnSpPr/>
          <p:nvPr/>
        </p:nvCxnSpPr>
        <p:spPr>
          <a:xfrm>
            <a:off x="6810850" y="1561834"/>
            <a:ext cx="0" cy="4201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A6ED5B41-2531-41EC-A256-AFD2AE1CE2C3}"/>
              </a:ext>
            </a:extLst>
          </p:cNvPr>
          <p:cNvCxnSpPr>
            <a:cxnSpLocks/>
          </p:cNvCxnSpPr>
          <p:nvPr/>
        </p:nvCxnSpPr>
        <p:spPr>
          <a:xfrm>
            <a:off x="4895193" y="3463674"/>
            <a:ext cx="4059621" cy="1367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 xmlns:a16="http://schemas.microsoft.com/office/drawing/2014/main" id="{7615A5E6-E437-455B-A6F6-439732AD1CF7}"/>
              </a:ext>
            </a:extLst>
          </p:cNvPr>
          <p:cNvGrpSpPr/>
          <p:nvPr/>
        </p:nvGrpSpPr>
        <p:grpSpPr>
          <a:xfrm>
            <a:off x="5407499" y="2143676"/>
            <a:ext cx="2806413" cy="2917050"/>
            <a:chOff x="5696504" y="2405473"/>
            <a:chExt cx="2595124" cy="2626747"/>
          </a:xfrm>
        </p:grpSpPr>
        <p:sp>
          <p:nvSpPr>
            <p:cNvPr id="40" name="Freeform: Shape 39">
              <a:extLst>
                <a:ext uri="{FF2B5EF4-FFF2-40B4-BE49-F238E27FC236}">
                  <a16:creationId xmlns="" xmlns:a16="http://schemas.microsoft.com/office/drawing/2014/main" id="{77F699BF-A0BA-4FF5-84FC-3E82BA3D49C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1" name="Freeform: Shape 40">
              <a:extLst>
                <a:ext uri="{FF2B5EF4-FFF2-40B4-BE49-F238E27FC236}">
                  <a16:creationId xmlns="" xmlns:a16="http://schemas.microsoft.com/office/drawing/2014/main" id="{40171E95-9886-4F18-9DB4-E3169AF58DD3}"/>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2" name="Freeform: Shape 41">
              <a:extLst>
                <a:ext uri="{FF2B5EF4-FFF2-40B4-BE49-F238E27FC236}">
                  <a16:creationId xmlns="" xmlns:a16="http://schemas.microsoft.com/office/drawing/2014/main" id="{5F6A81E9-9986-473E-B6EB-49C4FE84A5C6}"/>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3" name="Freeform: Shape 42">
              <a:extLst>
                <a:ext uri="{FF2B5EF4-FFF2-40B4-BE49-F238E27FC236}">
                  <a16:creationId xmlns="" xmlns:a16="http://schemas.microsoft.com/office/drawing/2014/main" id="{0E9F0E5B-BBDD-43C6-855D-CC31486FA178}"/>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nvGrpSpPr>
          <p:cNvPr id="22" name="Group 21">
            <a:extLst>
              <a:ext uri="{FF2B5EF4-FFF2-40B4-BE49-F238E27FC236}">
                <a16:creationId xmlns="" xmlns:a16="http://schemas.microsoft.com/office/drawing/2014/main" id="{CB9C0986-9CB0-4713-B984-A0AB3B0C7F3E}"/>
              </a:ext>
            </a:extLst>
          </p:cNvPr>
          <p:cNvGrpSpPr/>
          <p:nvPr/>
        </p:nvGrpSpPr>
        <p:grpSpPr>
          <a:xfrm>
            <a:off x="5410123" y="2130538"/>
            <a:ext cx="2806413" cy="2917050"/>
            <a:chOff x="5696504" y="2405473"/>
            <a:chExt cx="2595124" cy="2626747"/>
          </a:xfrm>
        </p:grpSpPr>
        <p:sp>
          <p:nvSpPr>
            <p:cNvPr id="23" name="Freeform: Shape 22">
              <a:extLst>
                <a:ext uri="{FF2B5EF4-FFF2-40B4-BE49-F238E27FC236}">
                  <a16:creationId xmlns="" xmlns:a16="http://schemas.microsoft.com/office/drawing/2014/main" id="{0B59C7C7-D689-402C-9D7A-56A5E534803A}"/>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4" name="Freeform: Shape 23">
              <a:extLst>
                <a:ext uri="{FF2B5EF4-FFF2-40B4-BE49-F238E27FC236}">
                  <a16:creationId xmlns="" xmlns:a16="http://schemas.microsoft.com/office/drawing/2014/main" id="{AC2627BE-C218-4A0A-86B6-DB035F4C00F4}"/>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DE09B2D3-48F5-4B1F-9DB8-ED5001A8D83B}"/>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6" name="Freeform: Shape 25">
              <a:extLst>
                <a:ext uri="{FF2B5EF4-FFF2-40B4-BE49-F238E27FC236}">
                  <a16:creationId xmlns="" xmlns:a16="http://schemas.microsoft.com/office/drawing/2014/main" id="{7AD78997-E299-440B-8AC8-BE137AA4074F}"/>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38100">
              <a:solidFill>
                <a:srgbClr val="002060"/>
              </a:solidFill>
              <a:prstDash val="sysDo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44" name="Oval 43">
            <a:extLst>
              <a:ext uri="{FF2B5EF4-FFF2-40B4-BE49-F238E27FC236}">
                <a16:creationId xmlns="" xmlns:a16="http://schemas.microsoft.com/office/drawing/2014/main" id="{47815601-AE9D-4A25-BE89-D74FA5CDE9F6}"/>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EEDBF94B-0494-4E78-A2D8-0F7369D9D723}"/>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00AC38CE-E15B-4CB1-9220-20B6A654F3F7}"/>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84AF44A2-8E84-45B5-9D90-D2C1B5225C8B}"/>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91597F1C-D0E4-4541-BD1C-90422B668AAC}"/>
              </a:ext>
            </a:extLst>
          </p:cNvPr>
          <p:cNvSpPr txBox="1"/>
          <p:nvPr/>
        </p:nvSpPr>
        <p:spPr>
          <a:xfrm>
            <a:off x="7915910" y="4947390"/>
            <a:ext cx="1205082" cy="338554"/>
          </a:xfrm>
          <a:prstGeom prst="rect">
            <a:avLst/>
          </a:prstGeom>
          <a:noFill/>
        </p:spPr>
        <p:txBody>
          <a:bodyPr wrap="square" rtlCol="0">
            <a:spAutoFit/>
          </a:bodyPr>
          <a:lstStyle/>
          <a:p>
            <a:r>
              <a:rPr lang="en-US" sz="1600" dirty="0">
                <a:solidFill>
                  <a:srgbClr val="0070C0"/>
                </a:solidFill>
              </a:rPr>
              <a:t>Base mesh</a:t>
            </a:r>
          </a:p>
        </p:txBody>
      </p:sp>
      <p:sp>
        <p:nvSpPr>
          <p:cNvPr id="4" name="Rectangle 3">
            <a:extLst>
              <a:ext uri="{FF2B5EF4-FFF2-40B4-BE49-F238E27FC236}">
                <a16:creationId xmlns="" xmlns:a16="http://schemas.microsoft.com/office/drawing/2014/main" id="{5E39A724-4FA7-4975-9441-C033F180F83E}"/>
              </a:ext>
            </a:extLst>
          </p:cNvPr>
          <p:cNvSpPr/>
          <p:nvPr/>
        </p:nvSpPr>
        <p:spPr>
          <a:xfrm>
            <a:off x="410081" y="2263515"/>
            <a:ext cx="4310418" cy="607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 xmlns:a16="http://schemas.microsoft.com/office/drawing/2014/main" id="{BF82F48C-841A-4359-9D68-C7A4456F88DF}"/>
              </a:ext>
            </a:extLst>
          </p:cNvPr>
          <p:cNvCxnSpPr>
            <a:cxnSpLocks/>
            <a:stCxn id="4" idx="1"/>
          </p:cNvCxnSpPr>
          <p:nvPr/>
        </p:nvCxnSpPr>
        <p:spPr>
          <a:xfrm rot="10800000" flipH="1" flipV="1">
            <a:off x="410081" y="2567066"/>
            <a:ext cx="201504" cy="2593368"/>
          </a:xfrm>
          <a:prstGeom prst="bentConnector4">
            <a:avLst>
              <a:gd name="adj1" fmla="val -113447"/>
              <a:gd name="adj2" fmla="val 10035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C99BA352-CB7D-44EF-9CA4-6F2F6B50A3A1}"/>
              </a:ext>
            </a:extLst>
          </p:cNvPr>
          <p:cNvSpPr txBox="1"/>
          <p:nvPr/>
        </p:nvSpPr>
        <p:spPr>
          <a:xfrm flipH="1">
            <a:off x="719646" y="4968273"/>
            <a:ext cx="47407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The TPS warped subjects need to be a reasonable approximation of the mean shape</a:t>
            </a:r>
          </a:p>
          <a:p>
            <a:pPr marL="285750" indent="-285750">
              <a:buFont typeface="Arial" panose="020B0604020202020204" pitchFamily="34" charset="0"/>
              <a:buChar char="•"/>
            </a:pPr>
            <a:r>
              <a:rPr lang="en-US" dirty="0">
                <a:solidFill>
                  <a:srgbClr val="FF0000"/>
                </a:solidFill>
              </a:rPr>
              <a:t>This depends on the number of alignment landmarks and the variation in the data set</a:t>
            </a:r>
            <a:endParaRPr lang="en-US" dirty="0"/>
          </a:p>
          <a:p>
            <a:endParaRPr lang="en-US" dirty="0"/>
          </a:p>
        </p:txBody>
      </p:sp>
    </p:spTree>
    <p:extLst>
      <p:ext uri="{BB962C8B-B14F-4D97-AF65-F5344CB8AC3E}">
        <p14:creationId xmlns:p14="http://schemas.microsoft.com/office/powerpoint/2010/main" val="2455972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EACBAD-38C3-44ED-977E-98EF3257E90A}"/>
              </a:ext>
            </a:extLst>
          </p:cNvPr>
          <p:cNvSpPr>
            <a:spLocks noGrp="1"/>
          </p:cNvSpPr>
          <p:nvPr>
            <p:ph type="title"/>
          </p:nvPr>
        </p:nvSpPr>
        <p:spPr/>
        <p:txBody>
          <a:bodyPr/>
          <a:lstStyle/>
          <a:p>
            <a:r>
              <a:rPr lang="en-US" dirty="0"/>
              <a:t>DBM is not “landmark-free”</a:t>
            </a:r>
          </a:p>
        </p:txBody>
      </p:sp>
      <p:sp>
        <p:nvSpPr>
          <p:cNvPr id="3" name="Content Placeholder 2">
            <a:extLst>
              <a:ext uri="{FF2B5EF4-FFF2-40B4-BE49-F238E27FC236}">
                <a16:creationId xmlns="" xmlns:a16="http://schemas.microsoft.com/office/drawing/2014/main" id="{AEF99DF8-CDE4-48C4-A7B1-66E4D4FC9CB6}"/>
              </a:ext>
            </a:extLst>
          </p:cNvPr>
          <p:cNvSpPr>
            <a:spLocks noGrp="1"/>
          </p:cNvSpPr>
          <p:nvPr>
            <p:ph idx="1"/>
          </p:nvPr>
        </p:nvSpPr>
        <p:spPr>
          <a:xfrm>
            <a:off x="628650" y="1515149"/>
            <a:ext cx="8263102" cy="4661814"/>
          </a:xfrm>
        </p:spPr>
        <p:txBody>
          <a:bodyPr>
            <a:normAutofit/>
          </a:bodyPr>
          <a:lstStyle/>
          <a:p>
            <a:r>
              <a:rPr lang="en-US" sz="2400" dirty="0"/>
              <a:t>Initial alignment defines the frame of reference </a:t>
            </a:r>
          </a:p>
          <a:p>
            <a:r>
              <a:rPr lang="en-US" sz="2400" dirty="0"/>
              <a:t>Choice of landmarks for alignment will impact the interpretation of the results</a:t>
            </a:r>
          </a:p>
          <a:p>
            <a:r>
              <a:rPr lang="en-US" sz="2400" dirty="0"/>
              <a:t>Alignment landmarks with known homology will provide an interpretable framework for shape change measured</a:t>
            </a:r>
          </a:p>
        </p:txBody>
      </p:sp>
      <p:grpSp>
        <p:nvGrpSpPr>
          <p:cNvPr id="16" name="Group 15">
            <a:extLst>
              <a:ext uri="{FF2B5EF4-FFF2-40B4-BE49-F238E27FC236}">
                <a16:creationId xmlns="" xmlns:a16="http://schemas.microsoft.com/office/drawing/2014/main" id="{3D3EF763-F1A3-4A68-928B-1C90C0F537FD}"/>
              </a:ext>
            </a:extLst>
          </p:cNvPr>
          <p:cNvGrpSpPr/>
          <p:nvPr/>
        </p:nvGrpSpPr>
        <p:grpSpPr>
          <a:xfrm>
            <a:off x="628650" y="3952802"/>
            <a:ext cx="1962880" cy="2113014"/>
            <a:chOff x="5407499" y="2143676"/>
            <a:chExt cx="2806413" cy="3035847"/>
          </a:xfrm>
        </p:grpSpPr>
        <p:sp>
          <p:nvSpPr>
            <p:cNvPr id="17" name="Oval 16">
              <a:extLst>
                <a:ext uri="{FF2B5EF4-FFF2-40B4-BE49-F238E27FC236}">
                  <a16:creationId xmlns="" xmlns:a16="http://schemas.microsoft.com/office/drawing/2014/main" id="{505C6D1C-D95F-45CB-A6B9-E6C0C69B8BD1}"/>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98443900-A853-4E67-AE1E-54170D4422F5}"/>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31BA04C7-3639-4E73-9A2F-10C91F717D0D}"/>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EFD94BE6-6C9D-48E8-BE98-A5AC85B7DEDF}"/>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 xmlns:a16="http://schemas.microsoft.com/office/drawing/2014/main" id="{457D21DF-93D5-49DB-B5F2-164D5B5E1682}"/>
                </a:ext>
              </a:extLst>
            </p:cNvPr>
            <p:cNvGrpSpPr/>
            <p:nvPr/>
          </p:nvGrpSpPr>
          <p:grpSpPr>
            <a:xfrm>
              <a:off x="5407499" y="2143676"/>
              <a:ext cx="2806413" cy="2917050"/>
              <a:chOff x="5696504" y="2405473"/>
              <a:chExt cx="2595124" cy="2626747"/>
            </a:xfrm>
          </p:grpSpPr>
          <p:sp>
            <p:nvSpPr>
              <p:cNvPr id="22" name="Freeform: Shape 21">
                <a:extLst>
                  <a:ext uri="{FF2B5EF4-FFF2-40B4-BE49-F238E27FC236}">
                    <a16:creationId xmlns="" xmlns:a16="http://schemas.microsoft.com/office/drawing/2014/main" id="{A11C9E93-5628-4687-A6F8-1E85208E8387}"/>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3" name="Freeform: Shape 22">
                <a:extLst>
                  <a:ext uri="{FF2B5EF4-FFF2-40B4-BE49-F238E27FC236}">
                    <a16:creationId xmlns="" xmlns:a16="http://schemas.microsoft.com/office/drawing/2014/main" id="{245C1921-960D-4F63-8D17-26C19464F127}"/>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4" name="Freeform: Shape 23">
                <a:extLst>
                  <a:ext uri="{FF2B5EF4-FFF2-40B4-BE49-F238E27FC236}">
                    <a16:creationId xmlns="" xmlns:a16="http://schemas.microsoft.com/office/drawing/2014/main" id="{4326F63E-4B42-45A6-94A0-356231015E0E}"/>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7B33C2B2-3E9B-49F6-A417-404ABBC8FD45}"/>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sp>
        <p:nvSpPr>
          <p:cNvPr id="26" name="TextBox 25">
            <a:extLst>
              <a:ext uri="{FF2B5EF4-FFF2-40B4-BE49-F238E27FC236}">
                <a16:creationId xmlns="" xmlns:a16="http://schemas.microsoft.com/office/drawing/2014/main" id="{04C8340E-6CFA-441A-8AB2-3A42828F1981}"/>
              </a:ext>
            </a:extLst>
          </p:cNvPr>
          <p:cNvSpPr txBox="1"/>
          <p:nvPr/>
        </p:nvSpPr>
        <p:spPr>
          <a:xfrm>
            <a:off x="5782588" y="4941119"/>
            <a:ext cx="1205082" cy="338554"/>
          </a:xfrm>
          <a:prstGeom prst="rect">
            <a:avLst/>
          </a:prstGeom>
          <a:noFill/>
        </p:spPr>
        <p:txBody>
          <a:bodyPr wrap="square" rtlCol="0">
            <a:spAutoFit/>
          </a:bodyPr>
          <a:lstStyle/>
          <a:p>
            <a:r>
              <a:rPr lang="en-US" sz="1600" dirty="0">
                <a:solidFill>
                  <a:srgbClr val="0070C0"/>
                </a:solidFill>
              </a:rPr>
              <a:t>Base mesh</a:t>
            </a:r>
          </a:p>
        </p:txBody>
      </p:sp>
      <p:sp>
        <p:nvSpPr>
          <p:cNvPr id="27" name="TextBox 26">
            <a:extLst>
              <a:ext uri="{FF2B5EF4-FFF2-40B4-BE49-F238E27FC236}">
                <a16:creationId xmlns="" xmlns:a16="http://schemas.microsoft.com/office/drawing/2014/main" id="{03523E67-33E1-484F-BAD1-CC8F691953EE}"/>
              </a:ext>
            </a:extLst>
          </p:cNvPr>
          <p:cNvSpPr txBox="1"/>
          <p:nvPr/>
        </p:nvSpPr>
        <p:spPr>
          <a:xfrm>
            <a:off x="825585" y="6058916"/>
            <a:ext cx="1455406" cy="338554"/>
          </a:xfrm>
          <a:prstGeom prst="rect">
            <a:avLst/>
          </a:prstGeom>
          <a:noFill/>
        </p:spPr>
        <p:txBody>
          <a:bodyPr wrap="square" rtlCol="0">
            <a:spAutoFit/>
          </a:bodyPr>
          <a:lstStyle/>
          <a:p>
            <a:r>
              <a:rPr lang="en-US" sz="1600" dirty="0">
                <a:solidFill>
                  <a:srgbClr val="FF0000"/>
                </a:solidFill>
              </a:rPr>
              <a:t>Subject mesh</a:t>
            </a:r>
          </a:p>
        </p:txBody>
      </p:sp>
      <p:grpSp>
        <p:nvGrpSpPr>
          <p:cNvPr id="28" name="Group 27">
            <a:extLst>
              <a:ext uri="{FF2B5EF4-FFF2-40B4-BE49-F238E27FC236}">
                <a16:creationId xmlns="" xmlns:a16="http://schemas.microsoft.com/office/drawing/2014/main" id="{9103DE82-EE2B-4123-B5A5-D14C09C10350}"/>
              </a:ext>
            </a:extLst>
          </p:cNvPr>
          <p:cNvGrpSpPr/>
          <p:nvPr/>
        </p:nvGrpSpPr>
        <p:grpSpPr>
          <a:xfrm>
            <a:off x="628650" y="3899082"/>
            <a:ext cx="1998778" cy="2457315"/>
            <a:chOff x="5205530" y="1810626"/>
            <a:chExt cx="2857738" cy="3530517"/>
          </a:xfrm>
        </p:grpSpPr>
        <p:grpSp>
          <p:nvGrpSpPr>
            <p:cNvPr id="29" name="Group 28">
              <a:extLst>
                <a:ext uri="{FF2B5EF4-FFF2-40B4-BE49-F238E27FC236}">
                  <a16:creationId xmlns="" xmlns:a16="http://schemas.microsoft.com/office/drawing/2014/main" id="{CC139D47-A55F-448D-879D-EBD688FCCFBD}"/>
                </a:ext>
              </a:extLst>
            </p:cNvPr>
            <p:cNvGrpSpPr/>
            <p:nvPr/>
          </p:nvGrpSpPr>
          <p:grpSpPr>
            <a:xfrm>
              <a:off x="5205530" y="1810626"/>
              <a:ext cx="2857738" cy="3478705"/>
              <a:chOff x="5478655" y="1999887"/>
              <a:chExt cx="2715745" cy="3155218"/>
            </a:xfrm>
          </p:grpSpPr>
          <p:sp>
            <p:nvSpPr>
              <p:cNvPr id="34" name="Freeform: Shape 33">
                <a:extLst>
                  <a:ext uri="{FF2B5EF4-FFF2-40B4-BE49-F238E27FC236}">
                    <a16:creationId xmlns="" xmlns:a16="http://schemas.microsoft.com/office/drawing/2014/main" id="{4D793E1C-5A8D-4FBC-A83A-B67BCF2FE41D}"/>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 xmlns:a16="http://schemas.microsoft.com/office/drawing/2014/main" id="{28F83E67-5392-4730-A3D1-3B86BC912C86}"/>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 xmlns:a16="http://schemas.microsoft.com/office/drawing/2014/main" id="{F1E8D82E-2445-4FC1-A763-C0BDADC51B6A}"/>
                  </a:ext>
                </a:extLst>
              </p:cNvPr>
              <p:cNvSpPr/>
              <p:nvPr/>
            </p:nvSpPr>
            <p:spPr>
              <a:xfrm>
                <a:off x="5576599"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 xmlns:a16="http://schemas.microsoft.com/office/drawing/2014/main" id="{7784490D-FB73-4213-A8DA-6BBC09DE38E6}"/>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 xmlns:a16="http://schemas.microsoft.com/office/drawing/2014/main" id="{C7175D8C-C8CD-49B4-9439-44AC8B4CA913}"/>
                </a:ext>
              </a:extLst>
            </p:cNvPr>
            <p:cNvSpPr/>
            <p:nvPr/>
          </p:nvSpPr>
          <p:spPr>
            <a:xfrm>
              <a:off x="5420009" y="4974716"/>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4BC04DE6-BC44-4F9C-8ACE-30F291AE7C0D}"/>
                </a:ext>
              </a:extLst>
            </p:cNvPr>
            <p:cNvSpPr/>
            <p:nvPr/>
          </p:nvSpPr>
          <p:spPr>
            <a:xfrm>
              <a:off x="7659916" y="52154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AF1F1E94-41E0-4E83-AADE-5165311566BA}"/>
                </a:ext>
              </a:extLst>
            </p:cNvPr>
            <p:cNvSpPr/>
            <p:nvPr/>
          </p:nvSpPr>
          <p:spPr>
            <a:xfrm>
              <a:off x="6200487" y="236888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33CAA507-BF7A-4C8F-AA55-4B579A0AD17E}"/>
                </a:ext>
              </a:extLst>
            </p:cNvPr>
            <p:cNvSpPr/>
            <p:nvPr/>
          </p:nvSpPr>
          <p:spPr>
            <a:xfrm>
              <a:off x="6828831" y="22049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 xmlns:a16="http://schemas.microsoft.com/office/drawing/2014/main" id="{82DA0456-FFD6-40EC-B578-34E5AEB95587}"/>
              </a:ext>
            </a:extLst>
          </p:cNvPr>
          <p:cNvGrpSpPr/>
          <p:nvPr/>
        </p:nvGrpSpPr>
        <p:grpSpPr>
          <a:xfrm>
            <a:off x="3868928" y="4126840"/>
            <a:ext cx="1962880" cy="2113014"/>
            <a:chOff x="5407499" y="2143676"/>
            <a:chExt cx="2806413" cy="3035847"/>
          </a:xfrm>
        </p:grpSpPr>
        <p:sp>
          <p:nvSpPr>
            <p:cNvPr id="39" name="Oval 38">
              <a:extLst>
                <a:ext uri="{FF2B5EF4-FFF2-40B4-BE49-F238E27FC236}">
                  <a16:creationId xmlns="" xmlns:a16="http://schemas.microsoft.com/office/drawing/2014/main" id="{A8FE2FDF-8AD0-4067-A3AA-FEFD63C079B2}"/>
                </a:ext>
              </a:extLst>
            </p:cNvPr>
            <p:cNvSpPr/>
            <p:nvPr/>
          </p:nvSpPr>
          <p:spPr>
            <a:xfrm>
              <a:off x="5679373" y="4928253"/>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AF94EFF-389A-4FFA-BFA2-8DC193897574}"/>
                </a:ext>
              </a:extLst>
            </p:cNvPr>
            <p:cNvSpPr/>
            <p:nvPr/>
          </p:nvSpPr>
          <p:spPr>
            <a:xfrm>
              <a:off x="7832415" y="5053812"/>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4D4DEEA3-773D-42E2-894C-F29A86DE2A5F}"/>
                </a:ext>
              </a:extLst>
            </p:cNvPr>
            <p:cNvSpPr/>
            <p:nvPr/>
          </p:nvSpPr>
          <p:spPr>
            <a:xfrm>
              <a:off x="6411969" y="2534424"/>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A75E2579-860C-460F-BB5B-42A57AF4AFA0}"/>
                </a:ext>
              </a:extLst>
            </p:cNvPr>
            <p:cNvSpPr/>
            <p:nvPr/>
          </p:nvSpPr>
          <p:spPr>
            <a:xfrm>
              <a:off x="7111951" y="2560700"/>
              <a:ext cx="113934" cy="12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 xmlns:a16="http://schemas.microsoft.com/office/drawing/2014/main" id="{C718E11A-2097-4C39-A82A-922DF4FED51C}"/>
                </a:ext>
              </a:extLst>
            </p:cNvPr>
            <p:cNvGrpSpPr/>
            <p:nvPr/>
          </p:nvGrpSpPr>
          <p:grpSpPr>
            <a:xfrm>
              <a:off x="5407499" y="2143676"/>
              <a:ext cx="2806413" cy="2917050"/>
              <a:chOff x="5696504" y="2405473"/>
              <a:chExt cx="2595124" cy="2626747"/>
            </a:xfrm>
          </p:grpSpPr>
          <p:sp>
            <p:nvSpPr>
              <p:cNvPr id="44" name="Freeform: Shape 43">
                <a:extLst>
                  <a:ext uri="{FF2B5EF4-FFF2-40B4-BE49-F238E27FC236}">
                    <a16:creationId xmlns="" xmlns:a16="http://schemas.microsoft.com/office/drawing/2014/main" id="{EAAFEE6C-B04E-40DC-91DE-C9320E4897B2}"/>
                  </a:ext>
                </a:extLst>
              </p:cNvPr>
              <p:cNvSpPr/>
              <p:nvPr/>
            </p:nvSpPr>
            <p:spPr>
              <a:xfrm>
                <a:off x="8013023" y="3562195"/>
                <a:ext cx="278605" cy="1470025"/>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5" name="Freeform: Shape 44">
                <a:extLst>
                  <a:ext uri="{FF2B5EF4-FFF2-40B4-BE49-F238E27FC236}">
                    <a16:creationId xmlns="" xmlns:a16="http://schemas.microsoft.com/office/drawing/2014/main" id="{7518E794-8426-4C7B-8232-0749D2A07BE1}"/>
                  </a:ext>
                </a:extLst>
              </p:cNvPr>
              <p:cNvSpPr/>
              <p:nvPr/>
            </p:nvSpPr>
            <p:spPr>
              <a:xfrm flipH="1">
                <a:off x="5696504" y="3506097"/>
                <a:ext cx="311814" cy="1442871"/>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6" name="Freeform: Shape 45">
                <a:extLst>
                  <a:ext uri="{FF2B5EF4-FFF2-40B4-BE49-F238E27FC236}">
                    <a16:creationId xmlns="" xmlns:a16="http://schemas.microsoft.com/office/drawing/2014/main" id="{2052E2A5-7DCD-44D3-8EEF-6F8424CE8098}"/>
                  </a:ext>
                </a:extLst>
              </p:cNvPr>
              <p:cNvSpPr/>
              <p:nvPr/>
            </p:nvSpPr>
            <p:spPr>
              <a:xfrm>
                <a:off x="5835624"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47" name="Freeform: Shape 46">
                <a:extLst>
                  <a:ext uri="{FF2B5EF4-FFF2-40B4-BE49-F238E27FC236}">
                    <a16:creationId xmlns="" xmlns:a16="http://schemas.microsoft.com/office/drawing/2014/main" id="{E041E715-C209-4E66-A84E-56460E7AF830}"/>
                  </a:ext>
                </a:extLst>
              </p:cNvPr>
              <p:cNvSpPr/>
              <p:nvPr/>
            </p:nvSpPr>
            <p:spPr>
              <a:xfrm flipH="1">
                <a:off x="6965045" y="2405473"/>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grpSp>
      <p:grpSp>
        <p:nvGrpSpPr>
          <p:cNvPr id="48" name="Group 47">
            <a:extLst>
              <a:ext uri="{FF2B5EF4-FFF2-40B4-BE49-F238E27FC236}">
                <a16:creationId xmlns="" xmlns:a16="http://schemas.microsoft.com/office/drawing/2014/main" id="{833BC230-8DF8-4D48-910B-EC929E9BF235}"/>
              </a:ext>
            </a:extLst>
          </p:cNvPr>
          <p:cNvGrpSpPr/>
          <p:nvPr/>
        </p:nvGrpSpPr>
        <p:grpSpPr>
          <a:xfrm>
            <a:off x="3868928" y="3820263"/>
            <a:ext cx="1998778" cy="2457315"/>
            <a:chOff x="5205530" y="1810626"/>
            <a:chExt cx="2857738" cy="3530517"/>
          </a:xfrm>
        </p:grpSpPr>
        <p:grpSp>
          <p:nvGrpSpPr>
            <p:cNvPr id="49" name="Group 48">
              <a:extLst>
                <a:ext uri="{FF2B5EF4-FFF2-40B4-BE49-F238E27FC236}">
                  <a16:creationId xmlns="" xmlns:a16="http://schemas.microsoft.com/office/drawing/2014/main" id="{085D3847-D9DB-40DF-A8C0-FDBA92C620CD}"/>
                </a:ext>
              </a:extLst>
            </p:cNvPr>
            <p:cNvGrpSpPr/>
            <p:nvPr/>
          </p:nvGrpSpPr>
          <p:grpSpPr>
            <a:xfrm>
              <a:off x="5205530" y="1810626"/>
              <a:ext cx="2857738" cy="3478705"/>
              <a:chOff x="5478655" y="1999887"/>
              <a:chExt cx="2715745" cy="3155218"/>
            </a:xfrm>
          </p:grpSpPr>
          <p:sp>
            <p:nvSpPr>
              <p:cNvPr id="54" name="Freeform: Shape 53">
                <a:extLst>
                  <a:ext uri="{FF2B5EF4-FFF2-40B4-BE49-F238E27FC236}">
                    <a16:creationId xmlns="" xmlns:a16="http://schemas.microsoft.com/office/drawing/2014/main" id="{7C3200CC-9903-41BC-BE41-3F2B3B179DF1}"/>
                  </a:ext>
                </a:extLst>
              </p:cNvPr>
              <p:cNvSpPr/>
              <p:nvPr/>
            </p:nvSpPr>
            <p:spPr>
              <a:xfrm rot="21374897">
                <a:off x="7786119" y="3113029"/>
                <a:ext cx="408281" cy="2042076"/>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 xmlns:a16="http://schemas.microsoft.com/office/drawing/2014/main" id="{8FB5197A-8B18-4376-9840-6926FB9E1127}"/>
                  </a:ext>
                </a:extLst>
              </p:cNvPr>
              <p:cNvSpPr/>
              <p:nvPr/>
            </p:nvSpPr>
            <p:spPr>
              <a:xfrm flipH="1">
                <a:off x="5478655" y="3655564"/>
                <a:ext cx="249325" cy="1312709"/>
              </a:xfrm>
              <a:custGeom>
                <a:avLst/>
                <a:gdLst>
                  <a:gd name="connsiteX0" fmla="*/ 118241 w 271464"/>
                  <a:gd name="connsiteY0" fmla="*/ 0 h 1623848"/>
                  <a:gd name="connsiteX1" fmla="*/ 268014 w 271464"/>
                  <a:gd name="connsiteY1" fmla="*/ 480848 h 1623848"/>
                  <a:gd name="connsiteX2" fmla="*/ 204952 w 271464"/>
                  <a:gd name="connsiteY2" fmla="*/ 1111469 h 1623848"/>
                  <a:gd name="connsiteX3" fmla="*/ 0 w 271464"/>
                  <a:gd name="connsiteY3" fmla="*/ 1623848 h 1623848"/>
                </a:gdLst>
                <a:ahLst/>
                <a:cxnLst>
                  <a:cxn ang="0">
                    <a:pos x="connsiteX0" y="connsiteY0"/>
                  </a:cxn>
                  <a:cxn ang="0">
                    <a:pos x="connsiteX1" y="connsiteY1"/>
                  </a:cxn>
                  <a:cxn ang="0">
                    <a:pos x="connsiteX2" y="connsiteY2"/>
                  </a:cxn>
                  <a:cxn ang="0">
                    <a:pos x="connsiteX3" y="connsiteY3"/>
                  </a:cxn>
                </a:cxnLst>
                <a:rect l="l" t="t" r="r" b="b"/>
                <a:pathLst>
                  <a:path w="271464" h="1623848">
                    <a:moveTo>
                      <a:pt x="118241" y="0"/>
                    </a:moveTo>
                    <a:cubicBezTo>
                      <a:pt x="185901" y="147801"/>
                      <a:pt x="253562" y="295603"/>
                      <a:pt x="268014" y="480848"/>
                    </a:cubicBezTo>
                    <a:cubicBezTo>
                      <a:pt x="282466" y="666093"/>
                      <a:pt x="249621" y="920969"/>
                      <a:pt x="204952" y="1111469"/>
                    </a:cubicBezTo>
                    <a:cubicBezTo>
                      <a:pt x="160283" y="1301969"/>
                      <a:pt x="80141" y="1462908"/>
                      <a:pt x="0" y="1623848"/>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 xmlns:a16="http://schemas.microsoft.com/office/drawing/2014/main" id="{9DB0A68D-310A-4212-91DE-F399E9737938}"/>
                  </a:ext>
                </a:extLst>
              </p:cNvPr>
              <p:cNvSpPr/>
              <p:nvPr/>
            </p:nvSpPr>
            <p:spPr>
              <a:xfrm>
                <a:off x="5576599" y="2045367"/>
                <a:ext cx="1272919" cy="161019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 xmlns:a16="http://schemas.microsoft.com/office/drawing/2014/main" id="{8CE3B71D-D9B0-489E-A8A1-0438501277AF}"/>
                  </a:ext>
                </a:extLst>
              </p:cNvPr>
              <p:cNvSpPr/>
              <p:nvPr/>
            </p:nvSpPr>
            <p:spPr>
              <a:xfrm flipH="1">
                <a:off x="6732023" y="1999887"/>
                <a:ext cx="1187340" cy="1194787"/>
              </a:xfrm>
              <a:custGeom>
                <a:avLst/>
                <a:gdLst>
                  <a:gd name="connsiteX0" fmla="*/ 0 w 1292772"/>
                  <a:gd name="connsiteY0" fmla="*/ 1183811 h 1183811"/>
                  <a:gd name="connsiteX1" fmla="*/ 291662 w 1292772"/>
                  <a:gd name="connsiteY1" fmla="*/ 671431 h 1183811"/>
                  <a:gd name="connsiteX2" fmla="*/ 685800 w 1292772"/>
                  <a:gd name="connsiteY2" fmla="*/ 434949 h 1183811"/>
                  <a:gd name="connsiteX3" fmla="*/ 930165 w 1292772"/>
                  <a:gd name="connsiteY3" fmla="*/ 403418 h 1183811"/>
                  <a:gd name="connsiteX4" fmla="*/ 1040524 w 1292772"/>
                  <a:gd name="connsiteY4" fmla="*/ 222114 h 1183811"/>
                  <a:gd name="connsiteX5" fmla="*/ 1103586 w 1292772"/>
                  <a:gd name="connsiteY5" fmla="*/ 48694 h 1183811"/>
                  <a:gd name="connsiteX6" fmla="*/ 1245475 w 1292772"/>
                  <a:gd name="connsiteY6" fmla="*/ 1397 h 1183811"/>
                  <a:gd name="connsiteX7" fmla="*/ 1292772 w 1292772"/>
                  <a:gd name="connsiteY7" fmla="*/ 17162 h 1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772" h="1183811">
                    <a:moveTo>
                      <a:pt x="0" y="1183811"/>
                    </a:moveTo>
                    <a:cubicBezTo>
                      <a:pt x="88681" y="990026"/>
                      <a:pt x="177362" y="796241"/>
                      <a:pt x="291662" y="671431"/>
                    </a:cubicBezTo>
                    <a:cubicBezTo>
                      <a:pt x="405962" y="546621"/>
                      <a:pt x="579383" y="479618"/>
                      <a:pt x="685800" y="434949"/>
                    </a:cubicBezTo>
                    <a:cubicBezTo>
                      <a:pt x="792217" y="390280"/>
                      <a:pt x="871044" y="438891"/>
                      <a:pt x="930165" y="403418"/>
                    </a:cubicBezTo>
                    <a:cubicBezTo>
                      <a:pt x="989286" y="367945"/>
                      <a:pt x="1011621" y="281235"/>
                      <a:pt x="1040524" y="222114"/>
                    </a:cubicBezTo>
                    <a:cubicBezTo>
                      <a:pt x="1069427" y="162993"/>
                      <a:pt x="1069428" y="85480"/>
                      <a:pt x="1103586" y="48694"/>
                    </a:cubicBezTo>
                    <a:cubicBezTo>
                      <a:pt x="1137744" y="11908"/>
                      <a:pt x="1213944" y="6652"/>
                      <a:pt x="1245475" y="1397"/>
                    </a:cubicBezTo>
                    <a:cubicBezTo>
                      <a:pt x="1277006" y="-3858"/>
                      <a:pt x="1284889" y="6652"/>
                      <a:pt x="1292772" y="17162"/>
                    </a:cubicBezTo>
                  </a:path>
                </a:pathLst>
              </a:custGeom>
              <a:noFill/>
              <a:ln>
                <a:solidFill>
                  <a:srgbClr val="FF0000"/>
                </a:solidFill>
              </a:ln>
              <a:scene3d>
                <a:camera prst="orthographicFront">
                  <a:rot lat="600000" lon="21000000" rev="6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 xmlns:a16="http://schemas.microsoft.com/office/drawing/2014/main" id="{4493C9DC-E0B6-42A6-B834-1A76F0A0AA51}"/>
                </a:ext>
              </a:extLst>
            </p:cNvPr>
            <p:cNvSpPr/>
            <p:nvPr/>
          </p:nvSpPr>
          <p:spPr>
            <a:xfrm>
              <a:off x="5420009" y="4974716"/>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6D5245E7-A49E-49FE-9037-AB4723128D96}"/>
                </a:ext>
              </a:extLst>
            </p:cNvPr>
            <p:cNvSpPr/>
            <p:nvPr/>
          </p:nvSpPr>
          <p:spPr>
            <a:xfrm>
              <a:off x="7659916" y="52154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5E301549-DC78-40C7-8D5E-1D26DEE06FC1}"/>
                </a:ext>
              </a:extLst>
            </p:cNvPr>
            <p:cNvSpPr/>
            <p:nvPr/>
          </p:nvSpPr>
          <p:spPr>
            <a:xfrm>
              <a:off x="6200487" y="236888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 xmlns:a16="http://schemas.microsoft.com/office/drawing/2014/main" id="{C5B7A29E-4D6B-4EF4-A5DB-6120AC73FA24}"/>
                </a:ext>
              </a:extLst>
            </p:cNvPr>
            <p:cNvSpPr/>
            <p:nvPr/>
          </p:nvSpPr>
          <p:spPr>
            <a:xfrm>
              <a:off x="6828831" y="2204932"/>
              <a:ext cx="113934" cy="125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 xmlns:a16="http://schemas.microsoft.com/office/drawing/2014/main" id="{EFB80615-60B9-4C09-B2CC-0C0E2CC6E941}"/>
              </a:ext>
            </a:extLst>
          </p:cNvPr>
          <p:cNvSpPr/>
          <p:nvPr/>
        </p:nvSpPr>
        <p:spPr>
          <a:xfrm>
            <a:off x="1113537" y="3843502"/>
            <a:ext cx="989852" cy="8111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 xmlns:a16="http://schemas.microsoft.com/office/drawing/2014/main" id="{EC500D2E-F569-4846-9901-6483528236A6}"/>
              </a:ext>
            </a:extLst>
          </p:cNvPr>
          <p:cNvSpPr txBox="1"/>
          <p:nvPr/>
        </p:nvSpPr>
        <p:spPr>
          <a:xfrm>
            <a:off x="877883" y="5746738"/>
            <a:ext cx="1205082" cy="338554"/>
          </a:xfrm>
          <a:prstGeom prst="rect">
            <a:avLst/>
          </a:prstGeom>
          <a:noFill/>
        </p:spPr>
        <p:txBody>
          <a:bodyPr wrap="square" rtlCol="0">
            <a:spAutoFit/>
          </a:bodyPr>
          <a:lstStyle/>
          <a:p>
            <a:r>
              <a:rPr lang="en-US" sz="1600" dirty="0">
                <a:solidFill>
                  <a:srgbClr val="0070C0"/>
                </a:solidFill>
              </a:rPr>
              <a:t>Base mesh</a:t>
            </a:r>
          </a:p>
        </p:txBody>
      </p:sp>
      <p:sp>
        <p:nvSpPr>
          <p:cNvPr id="60" name="TextBox 59">
            <a:extLst>
              <a:ext uri="{FF2B5EF4-FFF2-40B4-BE49-F238E27FC236}">
                <a16:creationId xmlns="" xmlns:a16="http://schemas.microsoft.com/office/drawing/2014/main" id="{37DDA1A5-16EE-4007-AC3A-45DE86BFC1F8}"/>
              </a:ext>
            </a:extLst>
          </p:cNvPr>
          <p:cNvSpPr txBox="1"/>
          <p:nvPr/>
        </p:nvSpPr>
        <p:spPr>
          <a:xfrm>
            <a:off x="5703134" y="4634438"/>
            <a:ext cx="1455406" cy="338554"/>
          </a:xfrm>
          <a:prstGeom prst="rect">
            <a:avLst/>
          </a:prstGeom>
          <a:noFill/>
        </p:spPr>
        <p:txBody>
          <a:bodyPr wrap="square" rtlCol="0">
            <a:spAutoFit/>
          </a:bodyPr>
          <a:lstStyle/>
          <a:p>
            <a:r>
              <a:rPr lang="en-US" sz="1600" dirty="0">
                <a:solidFill>
                  <a:srgbClr val="FF0000"/>
                </a:solidFill>
              </a:rPr>
              <a:t>Subject mesh</a:t>
            </a:r>
          </a:p>
        </p:txBody>
      </p:sp>
      <p:sp>
        <p:nvSpPr>
          <p:cNvPr id="61" name="Rectangle 60">
            <a:extLst>
              <a:ext uri="{FF2B5EF4-FFF2-40B4-BE49-F238E27FC236}">
                <a16:creationId xmlns="" xmlns:a16="http://schemas.microsoft.com/office/drawing/2014/main" id="{B273B75F-8572-4822-86A0-5359A7F42D5B}"/>
              </a:ext>
            </a:extLst>
          </p:cNvPr>
          <p:cNvSpPr/>
          <p:nvPr/>
        </p:nvSpPr>
        <p:spPr>
          <a:xfrm>
            <a:off x="3749303" y="5859517"/>
            <a:ext cx="2337186" cy="43060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 xmlns:a16="http://schemas.microsoft.com/office/drawing/2014/main" id="{D94D5A26-9F01-427F-B0C2-171848030C3C}"/>
              </a:ext>
            </a:extLst>
          </p:cNvPr>
          <p:cNvSpPr txBox="1"/>
          <p:nvPr/>
        </p:nvSpPr>
        <p:spPr>
          <a:xfrm>
            <a:off x="6093143" y="6019347"/>
            <a:ext cx="1404837" cy="584775"/>
          </a:xfrm>
          <a:prstGeom prst="rect">
            <a:avLst/>
          </a:prstGeom>
          <a:noFill/>
        </p:spPr>
        <p:txBody>
          <a:bodyPr wrap="square" rtlCol="0">
            <a:spAutoFit/>
          </a:bodyPr>
          <a:lstStyle/>
          <a:p>
            <a:r>
              <a:rPr lang="en-US" sz="1600" dirty="0"/>
              <a:t>Alignment landmarks</a:t>
            </a:r>
          </a:p>
        </p:txBody>
      </p:sp>
      <p:sp>
        <p:nvSpPr>
          <p:cNvPr id="63" name="TextBox 62">
            <a:extLst>
              <a:ext uri="{FF2B5EF4-FFF2-40B4-BE49-F238E27FC236}">
                <a16:creationId xmlns="" xmlns:a16="http://schemas.microsoft.com/office/drawing/2014/main" id="{C590D615-821C-40A7-86C6-2E53B34ABE3C}"/>
              </a:ext>
            </a:extLst>
          </p:cNvPr>
          <p:cNvSpPr txBox="1"/>
          <p:nvPr/>
        </p:nvSpPr>
        <p:spPr>
          <a:xfrm>
            <a:off x="2131408" y="3820263"/>
            <a:ext cx="1204307" cy="584775"/>
          </a:xfrm>
          <a:prstGeom prst="rect">
            <a:avLst/>
          </a:prstGeom>
          <a:noFill/>
        </p:spPr>
        <p:txBody>
          <a:bodyPr wrap="square" rtlCol="0">
            <a:spAutoFit/>
          </a:bodyPr>
          <a:lstStyle/>
          <a:p>
            <a:r>
              <a:rPr lang="en-US" sz="1600" dirty="0"/>
              <a:t>Alignment landmarks</a:t>
            </a:r>
          </a:p>
        </p:txBody>
      </p:sp>
    </p:spTree>
    <p:extLst>
      <p:ext uri="{BB962C8B-B14F-4D97-AF65-F5344CB8AC3E}">
        <p14:creationId xmlns:p14="http://schemas.microsoft.com/office/powerpoint/2010/main" val="1282085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journals.plos.org/plosone/article/figure/image?size=large&amp;id=10.1371/journal.pone.0207895.g001">
            <a:extLst>
              <a:ext uri="{FF2B5EF4-FFF2-40B4-BE49-F238E27FC236}">
                <a16:creationId xmlns="" xmlns:a16="http://schemas.microsoft.com/office/drawing/2014/main" id="{8DF2D9C3-257B-457F-ACBC-CEE38D50A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6718"/>
            <a:ext cx="4015833" cy="29100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067DD94D-F171-4D3A-88EC-1120CDDC34C2}"/>
              </a:ext>
            </a:extLst>
          </p:cNvPr>
          <p:cNvSpPr/>
          <p:nvPr/>
        </p:nvSpPr>
        <p:spPr>
          <a:xfrm>
            <a:off x="181303" y="5846543"/>
            <a:ext cx="7646276" cy="646331"/>
          </a:xfrm>
          <a:prstGeom prst="rect">
            <a:avLst/>
          </a:prstGeom>
        </p:spPr>
        <p:txBody>
          <a:bodyPr wrap="square">
            <a:spAutoFit/>
          </a:bodyPr>
          <a:lstStyle/>
          <a:p>
            <a:r>
              <a:rPr lang="en-US" dirty="0" err="1">
                <a:solidFill>
                  <a:srgbClr val="222222"/>
                </a:solidFill>
                <a:latin typeface="Arial" panose="020B0604020202020204" pitchFamily="34" charset="0"/>
              </a:rPr>
              <a:t>Ekrami</a:t>
            </a:r>
            <a:r>
              <a:rPr lang="en-US" dirty="0">
                <a:solidFill>
                  <a:srgbClr val="222222"/>
                </a:solidFill>
                <a:latin typeface="Arial" panose="020B0604020202020204" pitchFamily="34" charset="0"/>
              </a:rPr>
              <a:t>, Omid, et al. "Measuring asymmetry from high-density 3D surface scans: An application to human faces." </a:t>
            </a:r>
            <a:r>
              <a:rPr lang="en-US" i="1" dirty="0" err="1">
                <a:solidFill>
                  <a:srgbClr val="222222"/>
                </a:solidFill>
                <a:latin typeface="Arial" panose="020B0604020202020204" pitchFamily="34" charset="0"/>
              </a:rPr>
              <a:t>PloS</a:t>
            </a:r>
            <a:r>
              <a:rPr lang="en-US" i="1" dirty="0">
                <a:solidFill>
                  <a:srgbClr val="222222"/>
                </a:solidFill>
                <a:latin typeface="Arial" panose="020B0604020202020204" pitchFamily="34" charset="0"/>
              </a:rPr>
              <a:t> one</a:t>
            </a:r>
            <a:r>
              <a:rPr lang="en-US" dirty="0">
                <a:solidFill>
                  <a:srgbClr val="222222"/>
                </a:solidFill>
                <a:latin typeface="Arial" panose="020B0604020202020204" pitchFamily="34" charset="0"/>
              </a:rPr>
              <a:t>13.12 (2018): e0207895.</a:t>
            </a:r>
            <a:endParaRPr lang="en-US" dirty="0"/>
          </a:p>
        </p:txBody>
      </p:sp>
      <p:sp>
        <p:nvSpPr>
          <p:cNvPr id="5" name="Rectangle 4">
            <a:extLst>
              <a:ext uri="{FF2B5EF4-FFF2-40B4-BE49-F238E27FC236}">
                <a16:creationId xmlns="" xmlns:a16="http://schemas.microsoft.com/office/drawing/2014/main" id="{FE8C8CFD-D1F5-48ED-893D-5F956BC328C7}"/>
              </a:ext>
            </a:extLst>
          </p:cNvPr>
          <p:cNvSpPr/>
          <p:nvPr/>
        </p:nvSpPr>
        <p:spPr>
          <a:xfrm>
            <a:off x="1105506" y="1869582"/>
            <a:ext cx="1174531" cy="474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D5EFA299-E0A2-45A3-8E27-8309F8E7053D}"/>
              </a:ext>
            </a:extLst>
          </p:cNvPr>
          <p:cNvPicPr>
            <a:picLocks noChangeAspect="1"/>
          </p:cNvPicPr>
          <p:nvPr/>
        </p:nvPicPr>
        <p:blipFill>
          <a:blip r:embed="rId3"/>
          <a:stretch>
            <a:fillRect/>
          </a:stretch>
        </p:blipFill>
        <p:spPr>
          <a:xfrm>
            <a:off x="4014671" y="1596611"/>
            <a:ext cx="5129329" cy="1536056"/>
          </a:xfrm>
          <a:prstGeom prst="rect">
            <a:avLst/>
          </a:prstGeom>
        </p:spPr>
      </p:pic>
      <p:cxnSp>
        <p:nvCxnSpPr>
          <p:cNvPr id="13" name="Connector: Elbow 12">
            <a:extLst>
              <a:ext uri="{FF2B5EF4-FFF2-40B4-BE49-F238E27FC236}">
                <a16:creationId xmlns="" xmlns:a16="http://schemas.microsoft.com/office/drawing/2014/main" id="{6C284248-0CA7-4BFE-8069-CEA8C76F51CF}"/>
              </a:ext>
            </a:extLst>
          </p:cNvPr>
          <p:cNvCxnSpPr>
            <a:stCxn id="5" idx="0"/>
            <a:endCxn id="11" idx="0"/>
          </p:cNvCxnSpPr>
          <p:nvPr/>
        </p:nvCxnSpPr>
        <p:spPr>
          <a:xfrm rot="5400000" flipH="1" flipV="1">
            <a:off x="3999569" y="-710185"/>
            <a:ext cx="272971" cy="4886564"/>
          </a:xfrm>
          <a:prstGeom prst="bentConnector3">
            <a:avLst>
              <a:gd name="adj1" fmla="val 18374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69BE5673-682E-439B-87D7-F42160F33267}"/>
              </a:ext>
            </a:extLst>
          </p:cNvPr>
          <p:cNvSpPr/>
          <p:nvPr/>
        </p:nvSpPr>
        <p:spPr>
          <a:xfrm>
            <a:off x="4445280" y="2614998"/>
            <a:ext cx="598433" cy="19109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 xmlns:a16="http://schemas.microsoft.com/office/drawing/2014/main" id="{7F8426B0-C2E9-4CF8-B40E-163E912A8628}"/>
              </a:ext>
            </a:extLst>
          </p:cNvPr>
          <p:cNvSpPr>
            <a:spLocks noGrp="1"/>
          </p:cNvSpPr>
          <p:nvPr>
            <p:ph type="title"/>
          </p:nvPr>
        </p:nvSpPr>
        <p:spPr>
          <a:xfrm>
            <a:off x="616555" y="256269"/>
            <a:ext cx="7886700" cy="1325563"/>
          </a:xfrm>
        </p:spPr>
        <p:txBody>
          <a:bodyPr/>
          <a:lstStyle/>
          <a:p>
            <a:r>
              <a:rPr lang="en-US" dirty="0"/>
              <a:t>Initial alignment in DBM</a:t>
            </a:r>
          </a:p>
        </p:txBody>
      </p:sp>
      <p:sp>
        <p:nvSpPr>
          <p:cNvPr id="16" name="Rectangle 15">
            <a:extLst>
              <a:ext uri="{FF2B5EF4-FFF2-40B4-BE49-F238E27FC236}">
                <a16:creationId xmlns="" xmlns:a16="http://schemas.microsoft.com/office/drawing/2014/main" id="{EF8DED4C-7D5A-4AD0-AF2A-B0C5EAD6BBA9}"/>
              </a:ext>
            </a:extLst>
          </p:cNvPr>
          <p:cNvSpPr/>
          <p:nvPr/>
        </p:nvSpPr>
        <p:spPr>
          <a:xfrm>
            <a:off x="5494830" y="1612782"/>
            <a:ext cx="2560599" cy="20150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249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8426B0-C2E9-4CF8-B40E-163E912A8628}"/>
              </a:ext>
            </a:extLst>
          </p:cNvPr>
          <p:cNvSpPr>
            <a:spLocks noGrp="1"/>
          </p:cNvSpPr>
          <p:nvPr>
            <p:ph type="title"/>
          </p:nvPr>
        </p:nvSpPr>
        <p:spPr>
          <a:xfrm>
            <a:off x="616555" y="256269"/>
            <a:ext cx="7886700" cy="1325563"/>
          </a:xfrm>
        </p:spPr>
        <p:txBody>
          <a:bodyPr/>
          <a:lstStyle/>
          <a:p>
            <a:r>
              <a:rPr lang="en-US" dirty="0"/>
              <a:t>Initial alignment in DBM</a:t>
            </a:r>
          </a:p>
        </p:txBody>
      </p:sp>
      <p:pic>
        <p:nvPicPr>
          <p:cNvPr id="1026" name="Picture 2" descr="https://journals.plos.org/plosone/article/figure/image?size=large&amp;id=10.1371/journal.pone.0207895.g001">
            <a:extLst>
              <a:ext uri="{FF2B5EF4-FFF2-40B4-BE49-F238E27FC236}">
                <a16:creationId xmlns="" xmlns:a16="http://schemas.microsoft.com/office/drawing/2014/main" id="{8DF2D9C3-257B-457F-ACBC-CEE38D50A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6719"/>
            <a:ext cx="4015833" cy="29100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067DD94D-F171-4D3A-88EC-1120CDDC34C2}"/>
              </a:ext>
            </a:extLst>
          </p:cNvPr>
          <p:cNvSpPr/>
          <p:nvPr/>
        </p:nvSpPr>
        <p:spPr>
          <a:xfrm>
            <a:off x="181303" y="5846543"/>
            <a:ext cx="7646276" cy="646331"/>
          </a:xfrm>
          <a:prstGeom prst="rect">
            <a:avLst/>
          </a:prstGeom>
        </p:spPr>
        <p:txBody>
          <a:bodyPr wrap="square">
            <a:spAutoFit/>
          </a:bodyPr>
          <a:lstStyle/>
          <a:p>
            <a:r>
              <a:rPr lang="en-US" dirty="0" err="1">
                <a:solidFill>
                  <a:srgbClr val="222222"/>
                </a:solidFill>
                <a:latin typeface="Arial" panose="020B0604020202020204" pitchFamily="34" charset="0"/>
              </a:rPr>
              <a:t>Ekrami</a:t>
            </a:r>
            <a:r>
              <a:rPr lang="en-US" dirty="0">
                <a:solidFill>
                  <a:srgbClr val="222222"/>
                </a:solidFill>
                <a:latin typeface="Arial" panose="020B0604020202020204" pitchFamily="34" charset="0"/>
              </a:rPr>
              <a:t>, Omid, et al. "Measuring asymmetry from high-density 3D surface scans: An application to human faces." </a:t>
            </a:r>
            <a:r>
              <a:rPr lang="en-US" i="1" dirty="0" err="1">
                <a:solidFill>
                  <a:srgbClr val="222222"/>
                </a:solidFill>
                <a:latin typeface="Arial" panose="020B0604020202020204" pitchFamily="34" charset="0"/>
              </a:rPr>
              <a:t>PloS</a:t>
            </a:r>
            <a:r>
              <a:rPr lang="en-US" i="1" dirty="0">
                <a:solidFill>
                  <a:srgbClr val="222222"/>
                </a:solidFill>
                <a:latin typeface="Arial" panose="020B0604020202020204" pitchFamily="34" charset="0"/>
              </a:rPr>
              <a:t> one</a:t>
            </a:r>
            <a:r>
              <a:rPr lang="en-US" dirty="0">
                <a:solidFill>
                  <a:srgbClr val="222222"/>
                </a:solidFill>
                <a:latin typeface="Arial" panose="020B0604020202020204" pitchFamily="34" charset="0"/>
              </a:rPr>
              <a:t>13.12 (2018): e0207895.</a:t>
            </a:r>
            <a:endParaRPr lang="en-US" dirty="0"/>
          </a:p>
        </p:txBody>
      </p:sp>
      <p:sp>
        <p:nvSpPr>
          <p:cNvPr id="5" name="Rectangle 4">
            <a:extLst>
              <a:ext uri="{FF2B5EF4-FFF2-40B4-BE49-F238E27FC236}">
                <a16:creationId xmlns="" xmlns:a16="http://schemas.microsoft.com/office/drawing/2014/main" id="{FE8C8CFD-D1F5-48ED-893D-5F956BC328C7}"/>
              </a:ext>
            </a:extLst>
          </p:cNvPr>
          <p:cNvSpPr/>
          <p:nvPr/>
        </p:nvSpPr>
        <p:spPr>
          <a:xfrm>
            <a:off x="1105506" y="1869582"/>
            <a:ext cx="1174531" cy="474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D5EFA299-E0A2-45A3-8E27-8309F8E7053D}"/>
              </a:ext>
            </a:extLst>
          </p:cNvPr>
          <p:cNvPicPr>
            <a:picLocks noChangeAspect="1"/>
          </p:cNvPicPr>
          <p:nvPr/>
        </p:nvPicPr>
        <p:blipFill>
          <a:blip r:embed="rId3"/>
          <a:stretch>
            <a:fillRect/>
          </a:stretch>
        </p:blipFill>
        <p:spPr>
          <a:xfrm>
            <a:off x="4014671" y="1596611"/>
            <a:ext cx="5129329" cy="1536056"/>
          </a:xfrm>
          <a:prstGeom prst="rect">
            <a:avLst/>
          </a:prstGeom>
        </p:spPr>
      </p:pic>
      <p:cxnSp>
        <p:nvCxnSpPr>
          <p:cNvPr id="13" name="Connector: Elbow 12">
            <a:extLst>
              <a:ext uri="{FF2B5EF4-FFF2-40B4-BE49-F238E27FC236}">
                <a16:creationId xmlns="" xmlns:a16="http://schemas.microsoft.com/office/drawing/2014/main" id="{6C284248-0CA7-4BFE-8069-CEA8C76F51CF}"/>
              </a:ext>
            </a:extLst>
          </p:cNvPr>
          <p:cNvCxnSpPr>
            <a:stCxn id="5" idx="0"/>
            <a:endCxn id="11" idx="0"/>
          </p:cNvCxnSpPr>
          <p:nvPr/>
        </p:nvCxnSpPr>
        <p:spPr>
          <a:xfrm rot="5400000" flipH="1" flipV="1">
            <a:off x="3999569" y="-710185"/>
            <a:ext cx="272971" cy="4886564"/>
          </a:xfrm>
          <a:prstGeom prst="bentConnector3">
            <a:avLst>
              <a:gd name="adj1" fmla="val 18374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98347300-B4CE-4C0A-BAB2-9768AC19EEEE}"/>
              </a:ext>
            </a:extLst>
          </p:cNvPr>
          <p:cNvSpPr txBox="1"/>
          <p:nvPr/>
        </p:nvSpPr>
        <p:spPr>
          <a:xfrm>
            <a:off x="4238095" y="3312889"/>
            <a:ext cx="448529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FF0000"/>
                </a:solidFill>
              </a:rPr>
              <a:t>Approximate landmarks followed by automated alignment </a:t>
            </a:r>
            <a:r>
              <a:rPr lang="en-US" sz="2000" dirty="0" smtClean="0">
                <a:solidFill>
                  <a:srgbClr val="FF0000"/>
                </a:solidFill>
              </a:rPr>
              <a:t>result </a:t>
            </a:r>
            <a:r>
              <a:rPr lang="en-US" sz="2000" dirty="0">
                <a:solidFill>
                  <a:srgbClr val="FF0000"/>
                </a:solidFill>
              </a:rPr>
              <a:t>in a reference frame that’s challenging to interpret</a:t>
            </a:r>
          </a:p>
          <a:p>
            <a:pPr marL="285750" indent="-285750">
              <a:buFont typeface="Arial" panose="020B0604020202020204" pitchFamily="34" charset="0"/>
              <a:buChar char="•"/>
            </a:pPr>
            <a:r>
              <a:rPr lang="en-US" sz="2000" dirty="0">
                <a:solidFill>
                  <a:srgbClr val="FF0000"/>
                </a:solidFill>
              </a:rPr>
              <a:t>Method and choice of landmarks should be carefully evaluated</a:t>
            </a:r>
            <a:endParaRPr lang="en-US" dirty="0"/>
          </a:p>
        </p:txBody>
      </p:sp>
      <p:sp>
        <p:nvSpPr>
          <p:cNvPr id="9" name="Rectangle 8">
            <a:extLst>
              <a:ext uri="{FF2B5EF4-FFF2-40B4-BE49-F238E27FC236}">
                <a16:creationId xmlns="" xmlns:a16="http://schemas.microsoft.com/office/drawing/2014/main" id="{EF8DED4C-7D5A-4AD0-AF2A-B0C5EAD6BBA9}"/>
              </a:ext>
            </a:extLst>
          </p:cNvPr>
          <p:cNvSpPr/>
          <p:nvPr/>
        </p:nvSpPr>
        <p:spPr>
          <a:xfrm>
            <a:off x="5494830" y="1612782"/>
            <a:ext cx="2560599" cy="20150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69BE5673-682E-439B-87D7-F42160F33267}"/>
              </a:ext>
            </a:extLst>
          </p:cNvPr>
          <p:cNvSpPr/>
          <p:nvPr/>
        </p:nvSpPr>
        <p:spPr>
          <a:xfrm>
            <a:off x="4457377" y="2602903"/>
            <a:ext cx="610528" cy="19109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026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139" y="446452"/>
            <a:ext cx="7957128" cy="852530"/>
          </a:xfrm>
        </p:spPr>
        <p:txBody>
          <a:bodyPr/>
          <a:lstStyle/>
          <a:p>
            <a:r>
              <a:rPr lang="en-US" dirty="0"/>
              <a:t>Dense model of facial asymmetry</a:t>
            </a:r>
          </a:p>
        </p:txBody>
      </p:sp>
      <p:sp>
        <p:nvSpPr>
          <p:cNvPr id="11" name="TextBox 10"/>
          <p:cNvSpPr txBox="1"/>
          <p:nvPr/>
        </p:nvSpPr>
        <p:spPr>
          <a:xfrm>
            <a:off x="6049460" y="5022006"/>
            <a:ext cx="1299650" cy="715581"/>
          </a:xfrm>
          <a:prstGeom prst="rect">
            <a:avLst/>
          </a:prstGeom>
          <a:noFill/>
        </p:spPr>
        <p:txBody>
          <a:bodyPr wrap="square" rtlCol="0">
            <a:spAutoFit/>
          </a:bodyPr>
          <a:lstStyle/>
          <a:p>
            <a:r>
              <a:rPr lang="en-US" sz="1350" dirty="0"/>
              <a:t>Sample mirror image</a:t>
            </a:r>
          </a:p>
          <a:p>
            <a:endParaRPr lang="en-US" sz="1350" dirty="0"/>
          </a:p>
        </p:txBody>
      </p:sp>
      <p:sp>
        <p:nvSpPr>
          <p:cNvPr id="12" name="TextBox 11"/>
          <p:cNvSpPr txBox="1"/>
          <p:nvPr/>
        </p:nvSpPr>
        <p:spPr>
          <a:xfrm>
            <a:off x="3704457" y="4970411"/>
            <a:ext cx="1381907" cy="715581"/>
          </a:xfrm>
          <a:prstGeom prst="rect">
            <a:avLst/>
          </a:prstGeom>
          <a:noFill/>
        </p:spPr>
        <p:txBody>
          <a:bodyPr wrap="square" rtlCol="0">
            <a:spAutoFit/>
          </a:bodyPr>
          <a:lstStyle/>
          <a:p>
            <a:r>
              <a:rPr lang="en-US" sz="1350" dirty="0"/>
              <a:t>Sample original image</a:t>
            </a:r>
          </a:p>
          <a:p>
            <a:endParaRPr lang="en-US" sz="1350" dirty="0"/>
          </a:p>
        </p:txBody>
      </p:sp>
      <p:sp>
        <p:nvSpPr>
          <p:cNvPr id="68" name="TextBox 67"/>
          <p:cNvSpPr txBox="1"/>
          <p:nvPr/>
        </p:nvSpPr>
        <p:spPr>
          <a:xfrm>
            <a:off x="1861865" y="5046333"/>
            <a:ext cx="1086368" cy="507831"/>
          </a:xfrm>
          <a:prstGeom prst="rect">
            <a:avLst/>
          </a:prstGeom>
          <a:noFill/>
        </p:spPr>
        <p:txBody>
          <a:bodyPr wrap="square" rtlCol="0">
            <a:spAutoFit/>
          </a:bodyPr>
          <a:lstStyle/>
          <a:p>
            <a:r>
              <a:rPr lang="en-US" sz="1350" dirty="0"/>
              <a:t>Atlas</a:t>
            </a:r>
          </a:p>
          <a:p>
            <a:endParaRPr lang="en-US" sz="1350" dirty="0"/>
          </a:p>
        </p:txBody>
      </p:sp>
      <p:grpSp>
        <p:nvGrpSpPr>
          <p:cNvPr id="6" name="Group 5">
            <a:extLst>
              <a:ext uri="{FF2B5EF4-FFF2-40B4-BE49-F238E27FC236}">
                <a16:creationId xmlns="" xmlns:a16="http://schemas.microsoft.com/office/drawing/2014/main" id="{C1E88FFF-368A-4B75-987A-4D85F86BB5BB}"/>
              </a:ext>
            </a:extLst>
          </p:cNvPr>
          <p:cNvGrpSpPr/>
          <p:nvPr/>
        </p:nvGrpSpPr>
        <p:grpSpPr>
          <a:xfrm flipH="1">
            <a:off x="1144384" y="2239927"/>
            <a:ext cx="6342267" cy="2869448"/>
            <a:chOff x="1525845" y="1843569"/>
            <a:chExt cx="8456356" cy="3825930"/>
          </a:xfrm>
        </p:grpSpPr>
        <p:pic>
          <p:nvPicPr>
            <p:cNvPr id="4" name="Picture 3"/>
            <p:cNvPicPr>
              <a:picLocks noChangeAspect="1"/>
            </p:cNvPicPr>
            <p:nvPr/>
          </p:nvPicPr>
          <p:blipFill rotWithShape="1">
            <a:blip r:embed="rId3">
              <a:alphaModFix/>
              <a:duotone>
                <a:schemeClr val="accent5">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saturation sat="300000"/>
                      </a14:imgEffect>
                      <a14:imgEffect>
                        <a14:brightnessContrast contrast="20000"/>
                      </a14:imgEffect>
                    </a14:imgLayer>
                  </a14:imgProps>
                </a:ext>
              </a:extLst>
            </a:blip>
            <a:srcRect r="49314"/>
            <a:stretch/>
          </p:blipFill>
          <p:spPr>
            <a:xfrm>
              <a:off x="1525845" y="1890389"/>
              <a:ext cx="1421004" cy="3706541"/>
            </a:xfrm>
            <a:prstGeom prst="rect">
              <a:avLst/>
            </a:prstGeom>
          </p:spPr>
        </p:pic>
        <p:pic>
          <p:nvPicPr>
            <p:cNvPr id="5" name="Picture 4"/>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harpenSoften amount="-25000"/>
                      </a14:imgEffect>
                      <a14:imgEffect>
                        <a14:saturation sat="300000"/>
                      </a14:imgEffect>
                    </a14:imgLayer>
                  </a14:imgProps>
                </a:ext>
              </a:extLst>
            </a:blip>
            <a:srcRect l="50297"/>
            <a:stretch/>
          </p:blipFill>
          <p:spPr>
            <a:xfrm>
              <a:off x="2932251" y="1890389"/>
              <a:ext cx="1393450" cy="3706541"/>
            </a:xfrm>
            <a:prstGeom prst="rect">
              <a:avLst/>
            </a:prstGeom>
          </p:spPr>
        </p:pic>
        <p:pic>
          <p:nvPicPr>
            <p:cNvPr id="8" name="Picture 7"/>
            <p:cNvPicPr>
              <a:picLocks noChangeAspect="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rcRect r="49314"/>
            <a:stretch/>
          </p:blipFill>
          <p:spPr>
            <a:xfrm flipH="1">
              <a:off x="5660986" y="1843569"/>
              <a:ext cx="1421004" cy="3706541"/>
            </a:xfrm>
            <a:prstGeom prst="rect">
              <a:avLst/>
            </a:prstGeom>
          </p:spPr>
        </p:pic>
        <p:pic>
          <p:nvPicPr>
            <p:cNvPr id="9" name="Picture 8"/>
            <p:cNvPicPr>
              <a:picLocks noChangeAspect="1"/>
            </p:cNvPicPr>
            <p:nvPr/>
          </p:nvPicPr>
          <p:blipFill rotWithShape="1">
            <a:blip r:embed="rId7">
              <a:duotone>
                <a:schemeClr val="accent2">
                  <a:shade val="45000"/>
                  <a:satMod val="135000"/>
                </a:schemeClr>
                <a:prstClr val="white"/>
              </a:duotone>
              <a:extLst>
                <a:ext uri="{BEBA8EAE-BF5A-486C-A8C5-ECC9F3942E4B}">
                  <a14:imgProps xmlns:a14="http://schemas.microsoft.com/office/drawing/2010/main">
                    <a14:imgLayer r:embed="rId9">
                      <a14:imgEffect>
                        <a14:sharpenSoften amount="-25000"/>
                      </a14:imgEffect>
                      <a14:imgEffect>
                        <a14:saturation sat="200000"/>
                      </a14:imgEffect>
                    </a14:imgLayer>
                  </a14:imgProps>
                </a:ext>
              </a:extLst>
            </a:blip>
            <a:srcRect l="50297"/>
            <a:stretch/>
          </p:blipFill>
          <p:spPr>
            <a:xfrm flipH="1">
              <a:off x="4296732" y="1843569"/>
              <a:ext cx="1393450" cy="3706541"/>
            </a:xfrm>
            <a:prstGeom prst="rect">
              <a:avLst/>
            </a:prstGeom>
          </p:spPr>
        </p:pic>
        <p:pic>
          <p:nvPicPr>
            <p:cNvPr id="10" name="Picture 9"/>
            <p:cNvPicPr>
              <a:picLocks noChangeAspect="1"/>
            </p:cNvPicPr>
            <p:nvPr/>
          </p:nvPicPr>
          <p:blipFill>
            <a:blip r:embed="rId10"/>
            <a:stretch>
              <a:fillRect/>
            </a:stretch>
          </p:blipFill>
          <p:spPr>
            <a:xfrm>
              <a:off x="7124094" y="2136913"/>
              <a:ext cx="2858107" cy="3532586"/>
            </a:xfrm>
            <a:prstGeom prst="rect">
              <a:avLst/>
            </a:prstGeom>
          </p:spPr>
        </p:pic>
        <p:sp>
          <p:nvSpPr>
            <p:cNvPr id="16" name="Oval 15"/>
            <p:cNvSpPr/>
            <p:nvPr/>
          </p:nvSpPr>
          <p:spPr>
            <a:xfrm>
              <a:off x="4771069" y="3550655"/>
              <a:ext cx="151321" cy="16449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sp>
          <p:nvSpPr>
            <p:cNvPr id="17" name="Oval 16"/>
            <p:cNvSpPr/>
            <p:nvPr/>
          </p:nvSpPr>
          <p:spPr>
            <a:xfrm>
              <a:off x="2116667" y="3616477"/>
              <a:ext cx="112866" cy="14030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cxnSp>
          <p:nvCxnSpPr>
            <p:cNvPr id="41" name="Curved Connector 40"/>
            <p:cNvCxnSpPr/>
            <p:nvPr/>
          </p:nvCxnSpPr>
          <p:spPr>
            <a:xfrm rot="16200000" flipV="1">
              <a:off x="6344807" y="2112184"/>
              <a:ext cx="3976" cy="2939990"/>
            </a:xfrm>
            <a:prstGeom prst="curvedConnector3">
              <a:avLst>
                <a:gd name="adj1" fmla="val 12568662"/>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5" name="Arc 64"/>
            <p:cNvSpPr/>
            <p:nvPr/>
          </p:nvSpPr>
          <p:spPr>
            <a:xfrm>
              <a:off x="2128762" y="2140858"/>
              <a:ext cx="5689470" cy="2939143"/>
            </a:xfrm>
            <a:prstGeom prst="arc">
              <a:avLst>
                <a:gd name="adj1" fmla="val 10859057"/>
                <a:gd name="adj2" fmla="val 95928"/>
              </a:avLst>
            </a:prstGeom>
            <a:noFill/>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6" name="Isosceles Triangle 65"/>
            <p:cNvSpPr/>
            <p:nvPr/>
          </p:nvSpPr>
          <p:spPr>
            <a:xfrm flipV="1">
              <a:off x="1985199" y="3507314"/>
              <a:ext cx="287126" cy="15370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7" name="Isosceles Triangle 66"/>
            <p:cNvSpPr/>
            <p:nvPr/>
          </p:nvSpPr>
          <p:spPr>
            <a:xfrm rot="1823840" flipV="1">
              <a:off x="4781850" y="3438661"/>
              <a:ext cx="287126" cy="153707"/>
            </a:xfrm>
            <a:prstGeom prst="triangle">
              <a:avLst/>
            </a:prstGeom>
            <a:solidFill>
              <a:srgbClr val="FF0000"/>
            </a:solidFill>
            <a:ln>
              <a:solidFill>
                <a:srgbClr val="FF0000"/>
              </a:solidFill>
            </a:ln>
            <a:scene3d>
              <a:camera prst="orthographicFront">
                <a:rot lat="0" lon="0" rev="1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7744112" y="3564097"/>
              <a:ext cx="129348" cy="137044"/>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a:p>
              <a:pPr algn="ctr"/>
              <a:endParaRPr lang="en-US" sz="1350" dirty="0"/>
            </a:p>
            <a:p>
              <a:pPr algn="ctr"/>
              <a:endParaRPr lang="en-US" sz="1350" dirty="0"/>
            </a:p>
          </p:txBody>
        </p:sp>
        <p:sp>
          <p:nvSpPr>
            <p:cNvPr id="3" name="Left Arrow 2"/>
            <p:cNvSpPr/>
            <p:nvPr/>
          </p:nvSpPr>
          <p:spPr>
            <a:xfrm rot="10800000" flipH="1">
              <a:off x="2250422" y="3537195"/>
              <a:ext cx="2514600" cy="228600"/>
            </a:xfrm>
            <a:prstGeom prst="lef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2113865" y="3696839"/>
              <a:ext cx="1451765" cy="677108"/>
            </a:xfrm>
            <a:prstGeom prst="rect">
              <a:avLst/>
            </a:prstGeom>
            <a:noFill/>
          </p:spPr>
          <p:txBody>
            <a:bodyPr wrap="none" rtlCol="0">
              <a:spAutoFit/>
            </a:bodyPr>
            <a:lstStyle/>
            <a:p>
              <a:r>
                <a:rPr lang="en-US" sz="1350" dirty="0">
                  <a:solidFill>
                    <a:schemeClr val="tx2"/>
                  </a:solidFill>
                </a:rPr>
                <a:t>Flow Vector</a:t>
              </a:r>
            </a:p>
            <a:p>
              <a:endParaRPr lang="en-US" sz="1350" dirty="0">
                <a:solidFill>
                  <a:schemeClr val="tx2"/>
                </a:solidFill>
              </a:endParaRPr>
            </a:p>
          </p:txBody>
        </p:sp>
      </p:grpSp>
    </p:spTree>
    <p:extLst>
      <p:ext uri="{BB962C8B-B14F-4D97-AF65-F5344CB8AC3E}">
        <p14:creationId xmlns:p14="http://schemas.microsoft.com/office/powerpoint/2010/main" val="2795261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7924799" y="4104640"/>
            <a:ext cx="1026160" cy="1148080"/>
          </a:xfrm>
          <a:prstGeom prst="rect">
            <a:avLst/>
          </a:prstGeom>
          <a:solidFill>
            <a:schemeClr val="bg1"/>
          </a:solidFill>
          <a:ln w="38100" cap="flat" cmpd="sng" algn="ctr">
            <a:solidFill>
              <a:srgbClr val="1E464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55" name="Rectangle 54"/>
          <p:cNvSpPr/>
          <p:nvPr/>
        </p:nvSpPr>
        <p:spPr bwMode="auto">
          <a:xfrm>
            <a:off x="7924799" y="2265680"/>
            <a:ext cx="1026160" cy="114808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rgbClr val="1E4649"/>
              </a:solidFill>
              <a:effectLst/>
              <a:latin typeface="Arial" charset="0"/>
            </a:endParaRPr>
          </a:p>
        </p:txBody>
      </p:sp>
      <p:sp>
        <p:nvSpPr>
          <p:cNvPr id="4" name="Slide Number Placeholder 3"/>
          <p:cNvSpPr>
            <a:spLocks noGrp="1"/>
          </p:cNvSpPr>
          <p:nvPr>
            <p:ph type="sldNum" sz="quarter" idx="10"/>
          </p:nvPr>
        </p:nvSpPr>
        <p:spPr/>
        <p:txBody>
          <a:bodyPr/>
          <a:lstStyle/>
          <a:p>
            <a:pPr eaLnBrk="0" fontAlgn="base" hangingPunct="0">
              <a:spcBef>
                <a:spcPct val="0"/>
              </a:spcBef>
              <a:spcAft>
                <a:spcPct val="0"/>
              </a:spcAft>
            </a:pPr>
            <a:fld id="{02272CB9-042D-48D4-9FF6-5148EC95F7BE}" type="slidenum">
              <a:rPr lang="en-US" altLang="en-US" smtClean="0"/>
              <a:pPr eaLnBrk="0" fontAlgn="base" hangingPunct="0">
                <a:spcBef>
                  <a:spcPct val="0"/>
                </a:spcBef>
                <a:spcAft>
                  <a:spcPct val="0"/>
                </a:spcAft>
              </a:pPr>
              <a:t>38</a:t>
            </a:fld>
            <a:endParaRPr lang="en-US" altLang="en-US"/>
          </a:p>
        </p:txBody>
      </p:sp>
      <p:sp>
        <p:nvSpPr>
          <p:cNvPr id="5" name="Title 1">
            <a:extLst>
              <a:ext uri="{FF2B5EF4-FFF2-40B4-BE49-F238E27FC236}">
                <a16:creationId xmlns="" xmlns:a16="http://schemas.microsoft.com/office/drawing/2014/main" id="{A316AEA6-46FE-462C-BDCE-BA6EF45814E0}"/>
              </a:ext>
            </a:extLst>
          </p:cNvPr>
          <p:cNvSpPr>
            <a:spLocks noGrp="1"/>
          </p:cNvSpPr>
          <p:nvPr>
            <p:ph type="title"/>
          </p:nvPr>
        </p:nvSpPr>
        <p:spPr/>
        <p:txBody>
          <a:bodyPr/>
          <a:lstStyle/>
          <a:p>
            <a:r>
              <a:rPr lang="en-US" dirty="0"/>
              <a:t>Quantifying facial asymmetry with Dense Surface Models</a:t>
            </a:r>
          </a:p>
        </p:txBody>
      </p:sp>
      <p:sp>
        <p:nvSpPr>
          <p:cNvPr id="6" name="Rectangle 5"/>
          <p:cNvSpPr/>
          <p:nvPr/>
        </p:nvSpPr>
        <p:spPr bwMode="auto">
          <a:xfrm>
            <a:off x="142239" y="17983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7" name="Rectangle 6"/>
          <p:cNvSpPr/>
          <p:nvPr/>
        </p:nvSpPr>
        <p:spPr bwMode="auto">
          <a:xfrm>
            <a:off x="294639" y="19507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8" name="Rectangle 7"/>
          <p:cNvSpPr/>
          <p:nvPr/>
        </p:nvSpPr>
        <p:spPr bwMode="auto">
          <a:xfrm>
            <a:off x="447039" y="21031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9" name="TextBox 8"/>
          <p:cNvSpPr txBox="1"/>
          <p:nvPr/>
        </p:nvSpPr>
        <p:spPr>
          <a:xfrm>
            <a:off x="628707" y="2194560"/>
            <a:ext cx="1261052" cy="923330"/>
          </a:xfrm>
          <a:prstGeom prst="rect">
            <a:avLst/>
          </a:prstGeom>
          <a:noFill/>
          <a:ln>
            <a:noFill/>
          </a:ln>
        </p:spPr>
        <p:txBody>
          <a:bodyPr wrap="square" rtlCol="0">
            <a:spAutoFit/>
          </a:bodyPr>
          <a:lstStyle/>
          <a:p>
            <a:r>
              <a:rPr lang="en-US" dirty="0"/>
              <a:t>3D surface images</a:t>
            </a:r>
          </a:p>
        </p:txBody>
      </p:sp>
      <p:cxnSp>
        <p:nvCxnSpPr>
          <p:cNvPr id="11" name="Straight Arrow Connector 10"/>
          <p:cNvCxnSpPr/>
          <p:nvPr/>
        </p:nvCxnSpPr>
        <p:spPr bwMode="auto">
          <a:xfrm>
            <a:off x="1706879" y="2682240"/>
            <a:ext cx="680720" cy="10160"/>
          </a:xfrm>
          <a:prstGeom prst="straightConnector1">
            <a:avLst/>
          </a:prstGeom>
          <a:solidFill>
            <a:schemeClr val="bg1"/>
          </a:solidFill>
          <a:ln w="38100" cap="flat" cmpd="sng" algn="ctr">
            <a:solidFill>
              <a:schemeClr val="tx1"/>
            </a:solidFill>
            <a:prstDash val="solid"/>
            <a:round/>
            <a:headEnd type="none" w="med" len="med"/>
            <a:tailEnd type="arrow"/>
          </a:ln>
          <a:effectLst/>
        </p:spPr>
      </p:cxnSp>
      <p:sp>
        <p:nvSpPr>
          <p:cNvPr id="12" name="Rounded Rectangle 11"/>
          <p:cNvSpPr/>
          <p:nvPr/>
        </p:nvSpPr>
        <p:spPr bwMode="auto">
          <a:xfrm>
            <a:off x="2387599" y="2042160"/>
            <a:ext cx="2438400" cy="132080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22" name="Straight Arrow Connector 21"/>
          <p:cNvCxnSpPr/>
          <p:nvPr/>
        </p:nvCxnSpPr>
        <p:spPr bwMode="auto">
          <a:xfrm>
            <a:off x="4805679" y="27127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25" name="TextBox 24"/>
          <p:cNvSpPr txBox="1"/>
          <p:nvPr/>
        </p:nvSpPr>
        <p:spPr>
          <a:xfrm>
            <a:off x="2397759" y="2225040"/>
            <a:ext cx="2590800" cy="923330"/>
          </a:xfrm>
          <a:prstGeom prst="rect">
            <a:avLst/>
          </a:prstGeom>
          <a:noFill/>
        </p:spPr>
        <p:txBody>
          <a:bodyPr wrap="square" rtlCol="0">
            <a:spAutoFit/>
          </a:bodyPr>
          <a:lstStyle/>
          <a:p>
            <a:r>
              <a:rPr lang="en-US" dirty="0"/>
              <a:t>Calculate corresponding points</a:t>
            </a:r>
          </a:p>
          <a:p>
            <a:r>
              <a:rPr lang="en-US" dirty="0"/>
              <a:t>GPA,TPS, ICP</a:t>
            </a:r>
          </a:p>
        </p:txBody>
      </p:sp>
      <p:sp>
        <p:nvSpPr>
          <p:cNvPr id="30" name="Rounded Rectangle 29"/>
          <p:cNvSpPr/>
          <p:nvPr/>
        </p:nvSpPr>
        <p:spPr bwMode="auto">
          <a:xfrm>
            <a:off x="5455919" y="2072640"/>
            <a:ext cx="1818640" cy="131064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31" name="TextBox 30"/>
          <p:cNvSpPr txBox="1"/>
          <p:nvPr/>
        </p:nvSpPr>
        <p:spPr>
          <a:xfrm>
            <a:off x="5781039" y="2377440"/>
            <a:ext cx="1412241" cy="646331"/>
          </a:xfrm>
          <a:prstGeom prst="rect">
            <a:avLst/>
          </a:prstGeom>
          <a:noFill/>
        </p:spPr>
        <p:txBody>
          <a:bodyPr wrap="square" rtlCol="0">
            <a:spAutoFit/>
          </a:bodyPr>
          <a:lstStyle/>
          <a:p>
            <a:r>
              <a:rPr lang="en-US" dirty="0"/>
              <a:t>Feature </a:t>
            </a:r>
          </a:p>
          <a:p>
            <a:r>
              <a:rPr lang="en-US" dirty="0"/>
              <a:t>extraction</a:t>
            </a:r>
          </a:p>
        </p:txBody>
      </p:sp>
      <p:cxnSp>
        <p:nvCxnSpPr>
          <p:cNvPr id="33" name="Straight Arrow Connector 32"/>
          <p:cNvCxnSpPr>
            <a:endCxn id="39" idx="0"/>
          </p:cNvCxnSpPr>
          <p:nvPr/>
        </p:nvCxnSpPr>
        <p:spPr bwMode="auto">
          <a:xfrm>
            <a:off x="6395719" y="3383280"/>
            <a:ext cx="20320" cy="67056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39" name="Rounded Rectangle 38"/>
          <p:cNvSpPr/>
          <p:nvPr/>
        </p:nvSpPr>
        <p:spPr bwMode="auto">
          <a:xfrm>
            <a:off x="5516879" y="4053840"/>
            <a:ext cx="1798320" cy="106680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50" name="Straight Arrow Connector 49"/>
          <p:cNvCxnSpPr/>
          <p:nvPr/>
        </p:nvCxnSpPr>
        <p:spPr bwMode="auto">
          <a:xfrm>
            <a:off x="7254239" y="279400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1" name="TextBox 50"/>
          <p:cNvSpPr txBox="1"/>
          <p:nvPr/>
        </p:nvSpPr>
        <p:spPr>
          <a:xfrm>
            <a:off x="5547359" y="4246880"/>
            <a:ext cx="1778000" cy="646331"/>
          </a:xfrm>
          <a:prstGeom prst="rect">
            <a:avLst/>
          </a:prstGeom>
          <a:noFill/>
        </p:spPr>
        <p:txBody>
          <a:bodyPr wrap="square" rtlCol="0">
            <a:spAutoFit/>
          </a:bodyPr>
          <a:lstStyle/>
          <a:p>
            <a:r>
              <a:rPr lang="en-US" dirty="0"/>
              <a:t>Summarize </a:t>
            </a:r>
          </a:p>
          <a:p>
            <a:r>
              <a:rPr lang="en-US" dirty="0"/>
              <a:t>local features</a:t>
            </a:r>
          </a:p>
        </p:txBody>
      </p:sp>
      <p:sp>
        <p:nvSpPr>
          <p:cNvPr id="52" name="TextBox 51"/>
          <p:cNvSpPr txBox="1"/>
          <p:nvPr/>
        </p:nvSpPr>
        <p:spPr>
          <a:xfrm>
            <a:off x="7955280" y="2316480"/>
            <a:ext cx="1107440" cy="923330"/>
          </a:xfrm>
          <a:prstGeom prst="rect">
            <a:avLst/>
          </a:prstGeom>
          <a:noFill/>
        </p:spPr>
        <p:txBody>
          <a:bodyPr wrap="square" rtlCol="0">
            <a:spAutoFit/>
          </a:bodyPr>
          <a:lstStyle/>
          <a:p>
            <a:r>
              <a:rPr lang="en-US" dirty="0"/>
              <a:t>Feature heat maps</a:t>
            </a:r>
          </a:p>
        </p:txBody>
      </p:sp>
      <p:sp>
        <p:nvSpPr>
          <p:cNvPr id="53" name="TextBox 52"/>
          <p:cNvSpPr txBox="1"/>
          <p:nvPr/>
        </p:nvSpPr>
        <p:spPr>
          <a:xfrm>
            <a:off x="7965439" y="4368800"/>
            <a:ext cx="985520" cy="646331"/>
          </a:xfrm>
          <a:prstGeom prst="rect">
            <a:avLst/>
          </a:prstGeom>
          <a:noFill/>
        </p:spPr>
        <p:txBody>
          <a:bodyPr wrap="square" rtlCol="0">
            <a:spAutoFit/>
          </a:bodyPr>
          <a:lstStyle/>
          <a:p>
            <a:r>
              <a:rPr lang="en-US" dirty="0"/>
              <a:t>Global score</a:t>
            </a:r>
          </a:p>
        </p:txBody>
      </p:sp>
      <p:cxnSp>
        <p:nvCxnSpPr>
          <p:cNvPr id="54" name="Straight Arrow Connector 53"/>
          <p:cNvCxnSpPr/>
          <p:nvPr/>
        </p:nvCxnSpPr>
        <p:spPr bwMode="auto">
          <a:xfrm>
            <a:off x="7274559" y="45923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7" name="TextBox 56"/>
          <p:cNvSpPr txBox="1"/>
          <p:nvPr/>
        </p:nvSpPr>
        <p:spPr>
          <a:xfrm>
            <a:off x="497840" y="3525520"/>
            <a:ext cx="2968631" cy="1200329"/>
          </a:xfrm>
          <a:prstGeom prst="rect">
            <a:avLst/>
          </a:prstGeom>
          <a:noFill/>
        </p:spPr>
        <p:txBody>
          <a:bodyPr wrap="none" rtlCol="0">
            <a:spAutoFit/>
          </a:bodyPr>
          <a:lstStyle/>
          <a:p>
            <a:r>
              <a:rPr lang="en-US" b="1" u="sng" dirty="0"/>
              <a:t>Feature extraction </a:t>
            </a:r>
          </a:p>
          <a:p>
            <a:r>
              <a:rPr lang="en-US" dirty="0"/>
              <a:t>Magnitude of flow vectors</a:t>
            </a:r>
          </a:p>
          <a:p>
            <a:endParaRPr lang="en-US" dirty="0"/>
          </a:p>
          <a:p>
            <a:r>
              <a:rPr lang="en-US" b="1" u="sng" dirty="0"/>
              <a:t>Summarize local features</a:t>
            </a:r>
          </a:p>
        </p:txBody>
      </p:sp>
      <p:sp>
        <p:nvSpPr>
          <p:cNvPr id="59" name="TextBox 58"/>
          <p:cNvSpPr txBox="1"/>
          <p:nvPr/>
        </p:nvSpPr>
        <p:spPr>
          <a:xfrm>
            <a:off x="477520" y="4673600"/>
            <a:ext cx="6197600" cy="1200329"/>
          </a:xfrm>
          <a:prstGeom prst="rect">
            <a:avLst/>
          </a:prstGeom>
          <a:noFill/>
        </p:spPr>
        <p:txBody>
          <a:bodyPr wrap="square" rtlCol="0">
            <a:spAutoFit/>
          </a:bodyPr>
          <a:lstStyle/>
          <a:p>
            <a:r>
              <a:rPr lang="en-US" dirty="0"/>
              <a:t>Average transform magnitude or RMS error</a:t>
            </a:r>
          </a:p>
          <a:p>
            <a:r>
              <a:rPr lang="en-US" dirty="0"/>
              <a:t>Principal modes of variation</a:t>
            </a:r>
          </a:p>
          <a:p>
            <a:r>
              <a:rPr lang="en-US" dirty="0"/>
              <a:t>Facial signatures (Hammond et al., 2012)</a:t>
            </a:r>
          </a:p>
          <a:p>
            <a:r>
              <a:rPr lang="en-US" dirty="0"/>
              <a:t>BRIM method (</a:t>
            </a:r>
            <a:r>
              <a:rPr lang="en-US" dirty="0" err="1"/>
              <a:t>Claes</a:t>
            </a:r>
            <a:r>
              <a:rPr lang="en-US" dirty="0"/>
              <a:t> et al., 2014)</a:t>
            </a:r>
          </a:p>
        </p:txBody>
      </p:sp>
    </p:spTree>
    <p:extLst>
      <p:ext uri="{BB962C8B-B14F-4D97-AF65-F5344CB8AC3E}">
        <p14:creationId xmlns:p14="http://schemas.microsoft.com/office/powerpoint/2010/main" val="118623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A3E83E-F107-48D3-9030-2C44BE01EBCD}"/>
              </a:ext>
            </a:extLst>
          </p:cNvPr>
          <p:cNvSpPr>
            <a:spLocks noGrp="1"/>
          </p:cNvSpPr>
          <p:nvPr>
            <p:ph type="title"/>
          </p:nvPr>
        </p:nvSpPr>
        <p:spPr/>
        <p:txBody>
          <a:bodyPr/>
          <a:lstStyle/>
          <a:p>
            <a:r>
              <a:rPr lang="en-US" dirty="0"/>
              <a:t>Automated Quantification of facial asymmetry</a:t>
            </a:r>
          </a:p>
        </p:txBody>
      </p:sp>
      <p:pic>
        <p:nvPicPr>
          <p:cNvPr id="1026" name="Picture 2" descr="Illustration of the methodology. (a) Landmarks (white spheres) and face regions (black outlines) shown on the symmetric atlas represent the mean of all subjects in the sample (nâ=â81). Outer black outline defines the spatial extent (face mask) of the full-face region used for the analysis. Numbered regions define the six facial subregions: 1â=âeye, 2â=ânose, 3â=âmouth, 4â=âchin, 5â=âlower cheek, 6â=âupper cheek. (b) The asymmetry vector, A, is defined as the vector between the points P and Pâ²mirr. The solid curve represents an axial cross-section through an asymmetric face at the level of the nose. P marks a point on the left side of the face, whereas Pâ² marks the anatomically corresponding point on the right side of the face. The dashed curve is the same cross-section after the face has been mirrored across the MSP. Pâ²mirr. marks the location of Pâ² after the mirroring. (c) Coordinate system used in the determination and analysis of asymmetry. The coordinate axes t, v and s coincide with the Cartesian coordinate axes x, y and z, respectively, and represent the transverse, vertical and sagittal directions in the face.">
            <a:extLst>
              <a:ext uri="{FF2B5EF4-FFF2-40B4-BE49-F238E27FC236}">
                <a16:creationId xmlns="" xmlns:a16="http://schemas.microsoft.com/office/drawing/2014/main" id="{7F2F90E1-2AC3-437D-906A-D46DA520F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935344"/>
            <a:ext cx="8148918" cy="27530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375CA42A-AB95-499B-8355-DF996E0E75DB}"/>
              </a:ext>
            </a:extLst>
          </p:cNvPr>
          <p:cNvSpPr txBox="1"/>
          <p:nvPr/>
        </p:nvSpPr>
        <p:spPr>
          <a:xfrm>
            <a:off x="335559" y="5292545"/>
            <a:ext cx="7344957" cy="1200329"/>
          </a:xfrm>
          <a:prstGeom prst="rect">
            <a:avLst/>
          </a:prstGeom>
          <a:noFill/>
        </p:spPr>
        <p:txBody>
          <a:bodyPr wrap="square" rtlCol="0">
            <a:spAutoFit/>
          </a:bodyPr>
          <a:lstStyle/>
          <a:p>
            <a:r>
              <a:rPr lang="en-US" dirty="0" err="1"/>
              <a:t>Darvann</a:t>
            </a:r>
            <a:r>
              <a:rPr lang="en-US" dirty="0"/>
              <a:t>, Tron A., et al. "Automated quantification and analysis of facial asymmetry in children with arthritis in the temporomandibular joint." </a:t>
            </a:r>
            <a:r>
              <a:rPr lang="en-US" i="1" dirty="0"/>
              <a:t>2011 IEEE International Symposium on Biomedical Imaging: From Nano to Macro</a:t>
            </a:r>
            <a:r>
              <a:rPr lang="en-US" dirty="0"/>
              <a:t>. IEEE, 2011.</a:t>
            </a:r>
            <a:endParaRPr lang="en-US" sz="1600" dirty="0"/>
          </a:p>
        </p:txBody>
      </p:sp>
    </p:spTree>
    <p:extLst>
      <p:ext uri="{BB962C8B-B14F-4D97-AF65-F5344CB8AC3E}">
        <p14:creationId xmlns:p14="http://schemas.microsoft.com/office/powerpoint/2010/main" val="100949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7100D5-6C7B-4385-BFCF-7F3CB76AC80E}"/>
              </a:ext>
            </a:extLst>
          </p:cNvPr>
          <p:cNvSpPr>
            <a:spLocks noGrp="1"/>
          </p:cNvSpPr>
          <p:nvPr>
            <p:ph type="title"/>
          </p:nvPr>
        </p:nvSpPr>
        <p:spPr/>
        <p:txBody>
          <a:bodyPr/>
          <a:lstStyle/>
          <a:p>
            <a:r>
              <a:rPr lang="en-US" dirty="0"/>
              <a:t>Constructed landmarks</a:t>
            </a:r>
          </a:p>
        </p:txBody>
      </p:sp>
      <p:pic>
        <p:nvPicPr>
          <p:cNvPr id="4" name="Content Placeholder 3">
            <a:extLst>
              <a:ext uri="{FF2B5EF4-FFF2-40B4-BE49-F238E27FC236}">
                <a16:creationId xmlns="" xmlns:a16="http://schemas.microsoft.com/office/drawing/2014/main" id="{B101A75E-DC5E-49B8-BE16-D7964AACD1FF}"/>
              </a:ext>
            </a:extLst>
          </p:cNvPr>
          <p:cNvPicPr>
            <a:picLocks noGrp="1" noChangeAspect="1"/>
          </p:cNvPicPr>
          <p:nvPr>
            <p:ph idx="1"/>
          </p:nvPr>
        </p:nvPicPr>
        <p:blipFill>
          <a:blip r:embed="rId2"/>
          <a:stretch>
            <a:fillRect/>
          </a:stretch>
        </p:blipFill>
        <p:spPr>
          <a:xfrm>
            <a:off x="385894" y="1491346"/>
            <a:ext cx="4663938" cy="4423054"/>
          </a:xfrm>
          <a:prstGeom prst="rect">
            <a:avLst/>
          </a:prstGeom>
        </p:spPr>
      </p:pic>
      <p:sp>
        <p:nvSpPr>
          <p:cNvPr id="5" name="TextBox 4">
            <a:extLst>
              <a:ext uri="{FF2B5EF4-FFF2-40B4-BE49-F238E27FC236}">
                <a16:creationId xmlns="" xmlns:a16="http://schemas.microsoft.com/office/drawing/2014/main" id="{67D0FF26-E9DB-41E7-A1D0-345FCCDBEB84}"/>
              </a:ext>
            </a:extLst>
          </p:cNvPr>
          <p:cNvSpPr txBox="1"/>
          <p:nvPr/>
        </p:nvSpPr>
        <p:spPr>
          <a:xfrm>
            <a:off x="456447" y="5840313"/>
            <a:ext cx="7589723" cy="830997"/>
          </a:xfrm>
          <a:prstGeom prst="rect">
            <a:avLst/>
          </a:prstGeom>
          <a:noFill/>
        </p:spPr>
        <p:txBody>
          <a:bodyPr wrap="square" rtlCol="0">
            <a:spAutoFit/>
          </a:bodyPr>
          <a:lstStyle/>
          <a:p>
            <a:r>
              <a:rPr lang="en-US" sz="1600" dirty="0"/>
              <a:t>Moyers, Robert E., and Fred L. Bookstein. "The inappropriateness of conventional </a:t>
            </a:r>
            <a:r>
              <a:rPr lang="en-US" sz="1600" dirty="0" err="1"/>
              <a:t>cephalometrics</a:t>
            </a:r>
            <a:r>
              <a:rPr lang="en-US" sz="1600" dirty="0"/>
              <a:t>." </a:t>
            </a:r>
            <a:r>
              <a:rPr lang="en-US" sz="1600" i="1" dirty="0"/>
              <a:t>American Journal of Orthodontics and Dentofacial Orthopedics</a:t>
            </a:r>
            <a:r>
              <a:rPr lang="en-US" sz="1600" dirty="0"/>
              <a:t> 75.6 (1979): 599-617.</a:t>
            </a:r>
          </a:p>
        </p:txBody>
      </p:sp>
      <p:sp>
        <p:nvSpPr>
          <p:cNvPr id="6" name="TextBox 5">
            <a:extLst>
              <a:ext uri="{FF2B5EF4-FFF2-40B4-BE49-F238E27FC236}">
                <a16:creationId xmlns="" xmlns:a16="http://schemas.microsoft.com/office/drawing/2014/main" id="{74352339-EECE-4BDD-881B-800962807172}"/>
              </a:ext>
            </a:extLst>
          </p:cNvPr>
          <p:cNvSpPr txBox="1"/>
          <p:nvPr/>
        </p:nvSpPr>
        <p:spPr>
          <a:xfrm>
            <a:off x="5075864" y="1690689"/>
            <a:ext cx="3439486" cy="2708434"/>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70C0"/>
                </a:solidFill>
              </a:rPr>
              <a:t>Geometric combinations of defined landmarks along lines erected at specific angles to define new landmarks</a:t>
            </a:r>
          </a:p>
          <a:p>
            <a:pPr marL="285750" indent="-285750">
              <a:buFont typeface="Arial" panose="020B0604020202020204" pitchFamily="34" charset="0"/>
              <a:buChar char="•"/>
            </a:pPr>
            <a:endParaRPr lang="en-US" sz="1000" dirty="0">
              <a:solidFill>
                <a:srgbClr val="0070C0"/>
              </a:solidFill>
            </a:endParaRPr>
          </a:p>
          <a:p>
            <a:pPr marL="285750" indent="-285750">
              <a:buFont typeface="Arial" panose="020B0604020202020204" pitchFamily="34" charset="0"/>
              <a:buChar char="•"/>
            </a:pPr>
            <a:r>
              <a:rPr lang="en-US" sz="2000" dirty="0">
                <a:solidFill>
                  <a:srgbClr val="0070C0"/>
                </a:solidFill>
              </a:rPr>
              <a:t>Discarded since homology could not be fulfilled by these points</a:t>
            </a:r>
          </a:p>
        </p:txBody>
      </p:sp>
    </p:spTree>
    <p:extLst>
      <p:ext uri="{BB962C8B-B14F-4D97-AF65-F5344CB8AC3E}">
        <p14:creationId xmlns:p14="http://schemas.microsoft.com/office/powerpoint/2010/main" val="205518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DDD0FB-089E-47FE-BC28-00044D700D10}"/>
              </a:ext>
            </a:extLst>
          </p:cNvPr>
          <p:cNvSpPr>
            <a:spLocks noGrp="1"/>
          </p:cNvSpPr>
          <p:nvPr>
            <p:ph type="title"/>
          </p:nvPr>
        </p:nvSpPr>
        <p:spPr/>
        <p:txBody>
          <a:bodyPr>
            <a:normAutofit/>
          </a:bodyPr>
          <a:lstStyle/>
          <a:p>
            <a:r>
              <a:rPr lang="en-US" dirty="0"/>
              <a:t> BRIM:  bootstrapped response-based imputation modeling</a:t>
            </a:r>
            <a:endParaRPr lang="en-US" b="1" dirty="0"/>
          </a:p>
        </p:txBody>
      </p:sp>
      <p:sp>
        <p:nvSpPr>
          <p:cNvPr id="4" name="Rectangle 3">
            <a:extLst>
              <a:ext uri="{FF2B5EF4-FFF2-40B4-BE49-F238E27FC236}">
                <a16:creationId xmlns="" xmlns:a16="http://schemas.microsoft.com/office/drawing/2014/main" id="{26716A87-BADE-4627-AD2C-B957D711F8D9}"/>
              </a:ext>
            </a:extLst>
          </p:cNvPr>
          <p:cNvSpPr/>
          <p:nvPr/>
        </p:nvSpPr>
        <p:spPr>
          <a:xfrm>
            <a:off x="0" y="5594697"/>
            <a:ext cx="8053958" cy="584776"/>
          </a:xfrm>
          <a:prstGeom prst="rect">
            <a:avLst/>
          </a:prstGeom>
        </p:spPr>
        <p:txBody>
          <a:bodyPr wrap="square">
            <a:spAutoFit/>
          </a:bodyPr>
          <a:lstStyle/>
          <a:p>
            <a:r>
              <a:rPr lang="en-US" sz="1600" dirty="0" err="1">
                <a:solidFill>
                  <a:srgbClr val="222222"/>
                </a:solidFill>
                <a:latin typeface="Arial" panose="020B0604020202020204" pitchFamily="34" charset="0"/>
              </a:rPr>
              <a:t>Claes</a:t>
            </a:r>
            <a:r>
              <a:rPr lang="en-US" sz="1600" dirty="0">
                <a:solidFill>
                  <a:srgbClr val="222222"/>
                </a:solidFill>
                <a:latin typeface="Arial" panose="020B0604020202020204" pitchFamily="34" charset="0"/>
              </a:rPr>
              <a:t>, Peter, et al. "Modeling 3D facial shape from DNA." </a:t>
            </a:r>
            <a:r>
              <a:rPr lang="en-US" sz="1600" i="1" dirty="0" err="1">
                <a:solidFill>
                  <a:srgbClr val="222222"/>
                </a:solidFill>
                <a:latin typeface="Arial" panose="020B0604020202020204" pitchFamily="34" charset="0"/>
              </a:rPr>
              <a:t>PLoS</a:t>
            </a:r>
            <a:r>
              <a:rPr lang="en-US" sz="1600" i="1" dirty="0">
                <a:solidFill>
                  <a:srgbClr val="222222"/>
                </a:solidFill>
                <a:latin typeface="Arial" panose="020B0604020202020204" pitchFamily="34" charset="0"/>
              </a:rPr>
              <a:t> genetics</a:t>
            </a:r>
            <a:r>
              <a:rPr lang="en-US" sz="1600" dirty="0">
                <a:solidFill>
                  <a:srgbClr val="222222"/>
                </a:solidFill>
                <a:latin typeface="Arial" panose="020B0604020202020204" pitchFamily="34" charset="0"/>
              </a:rPr>
              <a:t> 10.3 (2014): e1004224.</a:t>
            </a:r>
            <a:endParaRPr lang="en-US" sz="1600" dirty="0"/>
          </a:p>
        </p:txBody>
      </p:sp>
      <p:sp>
        <p:nvSpPr>
          <p:cNvPr id="5" name="Rectangle 4">
            <a:extLst>
              <a:ext uri="{FF2B5EF4-FFF2-40B4-BE49-F238E27FC236}">
                <a16:creationId xmlns="" xmlns:a16="http://schemas.microsoft.com/office/drawing/2014/main" id="{535A7C5D-DDC1-4C0E-A429-A1688F1B3BCD}"/>
              </a:ext>
            </a:extLst>
          </p:cNvPr>
          <p:cNvSpPr/>
          <p:nvPr/>
        </p:nvSpPr>
        <p:spPr>
          <a:xfrm>
            <a:off x="0" y="6077816"/>
            <a:ext cx="7886698" cy="584776"/>
          </a:xfrm>
          <a:prstGeom prst="rect">
            <a:avLst/>
          </a:prstGeom>
        </p:spPr>
        <p:txBody>
          <a:bodyPr wrap="square">
            <a:spAutoFit/>
          </a:bodyPr>
          <a:lstStyle/>
          <a:p>
            <a:r>
              <a:rPr lang="en-US" sz="1600" dirty="0" err="1">
                <a:solidFill>
                  <a:srgbClr val="222222"/>
                </a:solidFill>
                <a:latin typeface="Arial" panose="020B0604020202020204" pitchFamily="34" charset="0"/>
              </a:rPr>
              <a:t>Hallgrimsson</a:t>
            </a:r>
            <a:r>
              <a:rPr lang="en-US" sz="1600" dirty="0">
                <a:solidFill>
                  <a:srgbClr val="222222"/>
                </a:solidFill>
                <a:latin typeface="Arial" panose="020B0604020202020204" pitchFamily="34" charset="0"/>
              </a:rPr>
              <a:t>, </a:t>
            </a:r>
            <a:r>
              <a:rPr lang="en-US" sz="1600" dirty="0" err="1">
                <a:solidFill>
                  <a:srgbClr val="222222"/>
                </a:solidFill>
                <a:latin typeface="Arial" panose="020B0604020202020204" pitchFamily="34" charset="0"/>
              </a:rPr>
              <a:t>Benedikt</a:t>
            </a:r>
            <a:r>
              <a:rPr lang="en-US" sz="1600" dirty="0">
                <a:solidFill>
                  <a:srgbClr val="222222"/>
                </a:solidFill>
                <a:latin typeface="Arial" panose="020B0604020202020204" pitchFamily="34" charset="0"/>
              </a:rPr>
              <a:t>, et al. "Let's face it—complex traits are just not that simple." </a:t>
            </a:r>
            <a:r>
              <a:rPr lang="en-US" sz="1600" i="1" dirty="0" err="1">
                <a:solidFill>
                  <a:srgbClr val="222222"/>
                </a:solidFill>
                <a:latin typeface="Arial" panose="020B0604020202020204" pitchFamily="34" charset="0"/>
              </a:rPr>
              <a:t>PLoS</a:t>
            </a:r>
            <a:r>
              <a:rPr lang="en-US" sz="1600" i="1" dirty="0">
                <a:solidFill>
                  <a:srgbClr val="222222"/>
                </a:solidFill>
                <a:latin typeface="Arial" panose="020B0604020202020204" pitchFamily="34" charset="0"/>
              </a:rPr>
              <a:t> genetics</a:t>
            </a:r>
            <a:r>
              <a:rPr lang="en-US" sz="1600" dirty="0">
                <a:solidFill>
                  <a:srgbClr val="222222"/>
                </a:solidFill>
                <a:latin typeface="Arial" panose="020B0604020202020204" pitchFamily="34" charset="0"/>
              </a:rPr>
              <a:t> 10.11 (2014): e1004724.</a:t>
            </a:r>
            <a:endParaRPr lang="en-US" sz="1600" dirty="0"/>
          </a:p>
        </p:txBody>
      </p:sp>
      <p:pic>
        <p:nvPicPr>
          <p:cNvPr id="3" name="Picture 2"/>
          <p:cNvPicPr>
            <a:picLocks noChangeAspect="1"/>
          </p:cNvPicPr>
          <p:nvPr/>
        </p:nvPicPr>
        <p:blipFill>
          <a:blip r:embed="rId3"/>
          <a:stretch>
            <a:fillRect/>
          </a:stretch>
        </p:blipFill>
        <p:spPr>
          <a:xfrm>
            <a:off x="252791" y="1615923"/>
            <a:ext cx="3606800" cy="4000500"/>
          </a:xfrm>
          <a:prstGeom prst="rect">
            <a:avLst/>
          </a:prstGeom>
        </p:spPr>
      </p:pic>
      <p:sp>
        <p:nvSpPr>
          <p:cNvPr id="7" name="Rectangle 6"/>
          <p:cNvSpPr/>
          <p:nvPr/>
        </p:nvSpPr>
        <p:spPr>
          <a:xfrm>
            <a:off x="4088189" y="2756265"/>
            <a:ext cx="4572000" cy="1200329"/>
          </a:xfrm>
          <a:prstGeom prst="rect">
            <a:avLst/>
          </a:prstGeom>
        </p:spPr>
        <p:txBody>
          <a:bodyPr>
            <a:spAutoFit/>
          </a:bodyPr>
          <a:lstStyle/>
          <a:p>
            <a:pPr marL="285750" indent="-285750">
              <a:buFont typeface="Arial"/>
              <a:buChar char="•"/>
            </a:pPr>
            <a:r>
              <a:rPr lang="en-US" dirty="0" smtClean="0"/>
              <a:t>Estimation of a single quantitative axis of variation correspond to </a:t>
            </a:r>
            <a:r>
              <a:rPr lang="en-US" dirty="0"/>
              <a:t>effects of single genes, ancestry, </a:t>
            </a:r>
            <a:r>
              <a:rPr lang="en-US" dirty="0" smtClean="0"/>
              <a:t>or sex</a:t>
            </a:r>
            <a:endParaRPr lang="en-US" dirty="0"/>
          </a:p>
          <a:p>
            <a:endParaRPr lang="en-US" dirty="0"/>
          </a:p>
        </p:txBody>
      </p:sp>
      <p:sp>
        <p:nvSpPr>
          <p:cNvPr id="10" name="TextBox 9"/>
          <p:cNvSpPr txBox="1"/>
          <p:nvPr/>
        </p:nvSpPr>
        <p:spPr>
          <a:xfrm>
            <a:off x="4172857" y="1778000"/>
            <a:ext cx="3314095" cy="923330"/>
          </a:xfrm>
          <a:prstGeom prst="rect">
            <a:avLst/>
          </a:prstGeom>
          <a:noFill/>
        </p:spPr>
        <p:txBody>
          <a:bodyPr wrap="square" rtlCol="0">
            <a:spAutoFit/>
          </a:bodyPr>
          <a:lstStyle/>
          <a:p>
            <a:pPr marL="285750" indent="-285750">
              <a:buFont typeface="Arial"/>
              <a:buChar char="•"/>
            </a:pPr>
            <a:r>
              <a:rPr lang="en-US" dirty="0" smtClean="0"/>
              <a:t>Technique </a:t>
            </a:r>
            <a:r>
              <a:rPr lang="en-US" dirty="0"/>
              <a:t>to investigate the genetic basis for variation in the shape of the human face</a:t>
            </a:r>
          </a:p>
        </p:txBody>
      </p:sp>
      <p:sp>
        <p:nvSpPr>
          <p:cNvPr id="11" name="TextBox 10"/>
          <p:cNvSpPr txBox="1"/>
          <p:nvPr/>
        </p:nvSpPr>
        <p:spPr>
          <a:xfrm>
            <a:off x="4160762" y="3955142"/>
            <a:ext cx="4838096" cy="1200329"/>
          </a:xfrm>
          <a:prstGeom prst="rect">
            <a:avLst/>
          </a:prstGeom>
          <a:noFill/>
        </p:spPr>
        <p:txBody>
          <a:bodyPr wrap="square" rtlCol="0">
            <a:spAutoFit/>
          </a:bodyPr>
          <a:lstStyle/>
          <a:p>
            <a:r>
              <a:rPr lang="en-US" dirty="0">
                <a:solidFill>
                  <a:srgbClr val="000090"/>
                </a:solidFill>
              </a:rPr>
              <a:t>“…our methods provide the means of identifying the genes that affect facial shape and for modeling the effects of these genes to generate a predicted face.</a:t>
            </a:r>
            <a:r>
              <a:rPr lang="en-US" dirty="0" smtClean="0">
                <a:solidFill>
                  <a:srgbClr val="000090"/>
                </a:solidFill>
              </a:rPr>
              <a:t>”</a:t>
            </a:r>
            <a:endParaRPr lang="en-US" dirty="0">
              <a:solidFill>
                <a:srgbClr val="000090"/>
              </a:solidFill>
            </a:endParaRPr>
          </a:p>
        </p:txBody>
      </p:sp>
    </p:spTree>
    <p:extLst>
      <p:ext uri="{BB962C8B-B14F-4D97-AF65-F5344CB8AC3E}">
        <p14:creationId xmlns:p14="http://schemas.microsoft.com/office/powerpoint/2010/main" val="3257796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7924799" y="4104640"/>
            <a:ext cx="1026160" cy="1148080"/>
          </a:xfrm>
          <a:prstGeom prst="rect">
            <a:avLst/>
          </a:prstGeom>
          <a:solidFill>
            <a:schemeClr val="bg1"/>
          </a:solidFill>
          <a:ln w="38100" cap="flat" cmpd="sng" algn="ctr">
            <a:solidFill>
              <a:srgbClr val="1E464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55" name="Rectangle 54"/>
          <p:cNvSpPr/>
          <p:nvPr/>
        </p:nvSpPr>
        <p:spPr bwMode="auto">
          <a:xfrm>
            <a:off x="7924799" y="2265680"/>
            <a:ext cx="1026160" cy="114808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rgbClr val="1E4649"/>
              </a:solidFill>
              <a:effectLst/>
              <a:latin typeface="Arial" charset="0"/>
            </a:endParaRPr>
          </a:p>
        </p:txBody>
      </p:sp>
      <p:sp>
        <p:nvSpPr>
          <p:cNvPr id="5" name="Title 1">
            <a:extLst>
              <a:ext uri="{FF2B5EF4-FFF2-40B4-BE49-F238E27FC236}">
                <a16:creationId xmlns="" xmlns:a16="http://schemas.microsoft.com/office/drawing/2014/main" id="{A316AEA6-46FE-462C-BDCE-BA6EF45814E0}"/>
              </a:ext>
            </a:extLst>
          </p:cNvPr>
          <p:cNvSpPr>
            <a:spLocks noGrp="1"/>
          </p:cNvSpPr>
          <p:nvPr>
            <p:ph type="title"/>
          </p:nvPr>
        </p:nvSpPr>
        <p:spPr/>
        <p:txBody>
          <a:bodyPr/>
          <a:lstStyle/>
          <a:p>
            <a:r>
              <a:rPr lang="en-US" dirty="0"/>
              <a:t>Summarizing local features</a:t>
            </a:r>
          </a:p>
        </p:txBody>
      </p:sp>
      <p:sp>
        <p:nvSpPr>
          <p:cNvPr id="6" name="Rectangle 5"/>
          <p:cNvSpPr/>
          <p:nvPr/>
        </p:nvSpPr>
        <p:spPr bwMode="auto">
          <a:xfrm>
            <a:off x="142239" y="17983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7" name="Rectangle 6"/>
          <p:cNvSpPr/>
          <p:nvPr/>
        </p:nvSpPr>
        <p:spPr bwMode="auto">
          <a:xfrm>
            <a:off x="294639" y="19507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8" name="Rectangle 7"/>
          <p:cNvSpPr/>
          <p:nvPr/>
        </p:nvSpPr>
        <p:spPr bwMode="auto">
          <a:xfrm>
            <a:off x="447039" y="2103120"/>
            <a:ext cx="1280159" cy="1168400"/>
          </a:xfrm>
          <a:prstGeom prst="rect">
            <a:avLst/>
          </a:prstGeom>
          <a:solidFill>
            <a:schemeClr val="bg1"/>
          </a:solidFill>
          <a:ln w="38100" cap="flat" cmpd="sng" algn="ctr">
            <a:solidFill>
              <a:schemeClr val="accent1">
                <a:lumMod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9" name="TextBox 8"/>
          <p:cNvSpPr txBox="1"/>
          <p:nvPr/>
        </p:nvSpPr>
        <p:spPr>
          <a:xfrm>
            <a:off x="628707" y="2194560"/>
            <a:ext cx="1261052" cy="923330"/>
          </a:xfrm>
          <a:prstGeom prst="rect">
            <a:avLst/>
          </a:prstGeom>
          <a:noFill/>
          <a:ln>
            <a:noFill/>
          </a:ln>
        </p:spPr>
        <p:txBody>
          <a:bodyPr wrap="square" rtlCol="0">
            <a:spAutoFit/>
          </a:bodyPr>
          <a:lstStyle/>
          <a:p>
            <a:r>
              <a:rPr lang="en-US" dirty="0"/>
              <a:t>3D surface images</a:t>
            </a:r>
          </a:p>
        </p:txBody>
      </p:sp>
      <p:cxnSp>
        <p:nvCxnSpPr>
          <p:cNvPr id="11" name="Straight Arrow Connector 10"/>
          <p:cNvCxnSpPr/>
          <p:nvPr/>
        </p:nvCxnSpPr>
        <p:spPr bwMode="auto">
          <a:xfrm>
            <a:off x="1706879" y="2682240"/>
            <a:ext cx="680720" cy="10160"/>
          </a:xfrm>
          <a:prstGeom prst="straightConnector1">
            <a:avLst/>
          </a:prstGeom>
          <a:solidFill>
            <a:schemeClr val="bg1"/>
          </a:solidFill>
          <a:ln w="38100" cap="flat" cmpd="sng" algn="ctr">
            <a:solidFill>
              <a:schemeClr val="tx1"/>
            </a:solidFill>
            <a:prstDash val="solid"/>
            <a:round/>
            <a:headEnd type="none" w="med" len="med"/>
            <a:tailEnd type="arrow"/>
          </a:ln>
          <a:effectLst/>
        </p:spPr>
      </p:cxnSp>
      <p:sp>
        <p:nvSpPr>
          <p:cNvPr id="12" name="Rounded Rectangle 11"/>
          <p:cNvSpPr/>
          <p:nvPr/>
        </p:nvSpPr>
        <p:spPr bwMode="auto">
          <a:xfrm>
            <a:off x="2387599" y="2042160"/>
            <a:ext cx="2438400" cy="132080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22" name="Straight Arrow Connector 21"/>
          <p:cNvCxnSpPr/>
          <p:nvPr/>
        </p:nvCxnSpPr>
        <p:spPr bwMode="auto">
          <a:xfrm>
            <a:off x="4805679" y="27127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25" name="TextBox 24"/>
          <p:cNvSpPr txBox="1"/>
          <p:nvPr/>
        </p:nvSpPr>
        <p:spPr>
          <a:xfrm>
            <a:off x="2397759" y="2225040"/>
            <a:ext cx="2590800" cy="923330"/>
          </a:xfrm>
          <a:prstGeom prst="rect">
            <a:avLst/>
          </a:prstGeom>
          <a:noFill/>
        </p:spPr>
        <p:txBody>
          <a:bodyPr wrap="square" rtlCol="0">
            <a:spAutoFit/>
          </a:bodyPr>
          <a:lstStyle/>
          <a:p>
            <a:r>
              <a:rPr lang="en-US" dirty="0"/>
              <a:t>Calculate corresponding points</a:t>
            </a:r>
          </a:p>
          <a:p>
            <a:r>
              <a:rPr lang="en-US" dirty="0"/>
              <a:t>GPA,TPS, ICP</a:t>
            </a:r>
          </a:p>
        </p:txBody>
      </p:sp>
      <p:sp>
        <p:nvSpPr>
          <p:cNvPr id="31" name="TextBox 30"/>
          <p:cNvSpPr txBox="1"/>
          <p:nvPr/>
        </p:nvSpPr>
        <p:spPr>
          <a:xfrm>
            <a:off x="5781039" y="2377440"/>
            <a:ext cx="1412241" cy="646331"/>
          </a:xfrm>
          <a:prstGeom prst="rect">
            <a:avLst/>
          </a:prstGeom>
          <a:noFill/>
        </p:spPr>
        <p:txBody>
          <a:bodyPr wrap="square" rtlCol="0">
            <a:spAutoFit/>
          </a:bodyPr>
          <a:lstStyle/>
          <a:p>
            <a:r>
              <a:rPr lang="en-US" b="1" dirty="0">
                <a:solidFill>
                  <a:schemeClr val="bg1"/>
                </a:solidFill>
              </a:rPr>
              <a:t>Feature </a:t>
            </a:r>
          </a:p>
          <a:p>
            <a:r>
              <a:rPr lang="en-US" b="1" dirty="0">
                <a:solidFill>
                  <a:schemeClr val="bg1"/>
                </a:solidFill>
              </a:rPr>
              <a:t>extraction</a:t>
            </a:r>
          </a:p>
        </p:txBody>
      </p:sp>
      <p:cxnSp>
        <p:nvCxnSpPr>
          <p:cNvPr id="33" name="Straight Arrow Connector 32"/>
          <p:cNvCxnSpPr>
            <a:endCxn id="39" idx="0"/>
          </p:cNvCxnSpPr>
          <p:nvPr/>
        </p:nvCxnSpPr>
        <p:spPr bwMode="auto">
          <a:xfrm>
            <a:off x="6405879" y="3383280"/>
            <a:ext cx="20320" cy="67056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39" name="Rounded Rectangle 38"/>
          <p:cNvSpPr/>
          <p:nvPr/>
        </p:nvSpPr>
        <p:spPr bwMode="auto">
          <a:xfrm>
            <a:off x="5527039" y="4053840"/>
            <a:ext cx="1798320" cy="10668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50" name="Straight Arrow Connector 49"/>
          <p:cNvCxnSpPr/>
          <p:nvPr/>
        </p:nvCxnSpPr>
        <p:spPr bwMode="auto">
          <a:xfrm>
            <a:off x="7254239" y="279400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1" name="TextBox 50"/>
          <p:cNvSpPr txBox="1"/>
          <p:nvPr/>
        </p:nvSpPr>
        <p:spPr>
          <a:xfrm>
            <a:off x="5567679" y="4246880"/>
            <a:ext cx="1778000" cy="646331"/>
          </a:xfrm>
          <a:prstGeom prst="rect">
            <a:avLst/>
          </a:prstGeom>
          <a:noFill/>
        </p:spPr>
        <p:txBody>
          <a:bodyPr wrap="square" rtlCol="0">
            <a:spAutoFit/>
          </a:bodyPr>
          <a:lstStyle/>
          <a:p>
            <a:r>
              <a:rPr lang="en-US" b="1" dirty="0">
                <a:solidFill>
                  <a:schemeClr val="bg1"/>
                </a:solidFill>
              </a:rPr>
              <a:t>Summarize </a:t>
            </a:r>
          </a:p>
          <a:p>
            <a:r>
              <a:rPr lang="en-US" b="1" dirty="0">
                <a:solidFill>
                  <a:schemeClr val="bg1"/>
                </a:solidFill>
              </a:rPr>
              <a:t>local features</a:t>
            </a:r>
          </a:p>
        </p:txBody>
      </p:sp>
      <p:sp>
        <p:nvSpPr>
          <p:cNvPr id="52" name="TextBox 51"/>
          <p:cNvSpPr txBox="1"/>
          <p:nvPr/>
        </p:nvSpPr>
        <p:spPr>
          <a:xfrm>
            <a:off x="7955280" y="2316480"/>
            <a:ext cx="1107440" cy="923330"/>
          </a:xfrm>
          <a:prstGeom prst="rect">
            <a:avLst/>
          </a:prstGeom>
          <a:noFill/>
        </p:spPr>
        <p:txBody>
          <a:bodyPr wrap="square" rtlCol="0">
            <a:spAutoFit/>
          </a:bodyPr>
          <a:lstStyle/>
          <a:p>
            <a:r>
              <a:rPr lang="en-US" dirty="0"/>
              <a:t>Feature heat maps</a:t>
            </a:r>
          </a:p>
        </p:txBody>
      </p:sp>
      <p:sp>
        <p:nvSpPr>
          <p:cNvPr id="53" name="TextBox 52"/>
          <p:cNvSpPr txBox="1"/>
          <p:nvPr/>
        </p:nvSpPr>
        <p:spPr>
          <a:xfrm>
            <a:off x="7965439" y="4368800"/>
            <a:ext cx="985520" cy="646331"/>
          </a:xfrm>
          <a:prstGeom prst="rect">
            <a:avLst/>
          </a:prstGeom>
          <a:noFill/>
        </p:spPr>
        <p:txBody>
          <a:bodyPr wrap="square" rtlCol="0">
            <a:spAutoFit/>
          </a:bodyPr>
          <a:lstStyle/>
          <a:p>
            <a:r>
              <a:rPr lang="en-US" dirty="0"/>
              <a:t>Global score</a:t>
            </a:r>
          </a:p>
        </p:txBody>
      </p:sp>
      <p:cxnSp>
        <p:nvCxnSpPr>
          <p:cNvPr id="54" name="Straight Arrow Connector 53"/>
          <p:cNvCxnSpPr/>
          <p:nvPr/>
        </p:nvCxnSpPr>
        <p:spPr bwMode="auto">
          <a:xfrm>
            <a:off x="7274559" y="4592320"/>
            <a:ext cx="690880" cy="0"/>
          </a:xfrm>
          <a:prstGeom prst="straightConnector1">
            <a:avLst/>
          </a:prstGeom>
          <a:solidFill>
            <a:schemeClr val="bg1"/>
          </a:solidFill>
          <a:ln w="38100" cap="flat" cmpd="sng" algn="ctr">
            <a:solidFill>
              <a:schemeClr val="tx2"/>
            </a:solidFill>
            <a:prstDash val="solid"/>
            <a:round/>
            <a:headEnd type="none" w="med" len="med"/>
            <a:tailEnd type="arrow"/>
          </a:ln>
          <a:effectLst/>
        </p:spPr>
      </p:cxnSp>
      <p:sp>
        <p:nvSpPr>
          <p:cNvPr id="57" name="TextBox 56"/>
          <p:cNvSpPr txBox="1"/>
          <p:nvPr/>
        </p:nvSpPr>
        <p:spPr>
          <a:xfrm>
            <a:off x="497841" y="3525520"/>
            <a:ext cx="3393439" cy="2585323"/>
          </a:xfrm>
          <a:prstGeom prst="rect">
            <a:avLst/>
          </a:prstGeom>
          <a:noFill/>
        </p:spPr>
        <p:txBody>
          <a:bodyPr wrap="square" rtlCol="0">
            <a:spAutoFit/>
          </a:bodyPr>
          <a:lstStyle/>
          <a:p>
            <a:r>
              <a:rPr lang="en-US" b="1" u="sng" dirty="0">
                <a:solidFill>
                  <a:schemeClr val="accent5">
                    <a:lumMod val="75000"/>
                  </a:schemeClr>
                </a:solidFill>
              </a:rPr>
              <a:t>Feature extraction </a:t>
            </a:r>
          </a:p>
          <a:p>
            <a:r>
              <a:rPr lang="en-US" dirty="0">
                <a:solidFill>
                  <a:schemeClr val="accent5">
                    <a:lumMod val="75000"/>
                  </a:schemeClr>
                </a:solidFill>
              </a:rPr>
              <a:t>Magnitude of flow vectors</a:t>
            </a:r>
          </a:p>
          <a:p>
            <a:r>
              <a:rPr lang="en-US" dirty="0">
                <a:solidFill>
                  <a:schemeClr val="accent5">
                    <a:lumMod val="75000"/>
                  </a:schemeClr>
                </a:solidFill>
              </a:rPr>
              <a:t>Angle of flow vectors</a:t>
            </a:r>
          </a:p>
          <a:p>
            <a:r>
              <a:rPr lang="en-US" dirty="0">
                <a:solidFill>
                  <a:schemeClr val="accent5">
                    <a:lumMod val="75000"/>
                  </a:schemeClr>
                </a:solidFill>
              </a:rPr>
              <a:t>Local shape descriptors</a:t>
            </a:r>
          </a:p>
          <a:p>
            <a:endParaRPr lang="en-US" dirty="0">
              <a:solidFill>
                <a:schemeClr val="accent5">
                  <a:lumMod val="75000"/>
                </a:schemeClr>
              </a:solidFill>
            </a:endParaRPr>
          </a:p>
          <a:p>
            <a:r>
              <a:rPr lang="en-US" b="1" u="sng" dirty="0">
                <a:solidFill>
                  <a:schemeClr val="accent5">
                    <a:lumMod val="75000"/>
                  </a:schemeClr>
                </a:solidFill>
              </a:rPr>
              <a:t>Summarize local features</a:t>
            </a:r>
          </a:p>
          <a:p>
            <a:r>
              <a:rPr lang="en-US" dirty="0">
                <a:solidFill>
                  <a:schemeClr val="accent5">
                    <a:lumMod val="75000"/>
                  </a:schemeClr>
                </a:solidFill>
              </a:rPr>
              <a:t>Global-plus-local similarity metric</a:t>
            </a:r>
          </a:p>
          <a:p>
            <a:endParaRPr lang="en-US" dirty="0">
              <a:solidFill>
                <a:schemeClr val="accent5">
                  <a:lumMod val="75000"/>
                </a:schemeClr>
              </a:solidFill>
            </a:endParaRPr>
          </a:p>
          <a:p>
            <a:endParaRPr lang="en-US" dirty="0">
              <a:solidFill>
                <a:schemeClr val="accent5">
                  <a:lumMod val="75000"/>
                </a:schemeClr>
              </a:solidFill>
            </a:endParaRPr>
          </a:p>
        </p:txBody>
      </p:sp>
      <p:sp>
        <p:nvSpPr>
          <p:cNvPr id="24" name="Rounded Rectangle 23"/>
          <p:cNvSpPr/>
          <p:nvPr/>
        </p:nvSpPr>
        <p:spPr bwMode="auto">
          <a:xfrm>
            <a:off x="5455919" y="2072640"/>
            <a:ext cx="1818640" cy="1310640"/>
          </a:xfrm>
          <a:prstGeom prst="roundRect">
            <a:avLst/>
          </a:prstGeom>
          <a:solidFill>
            <a:schemeClr val="bg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26" name="TextBox 25"/>
          <p:cNvSpPr txBox="1"/>
          <p:nvPr/>
        </p:nvSpPr>
        <p:spPr>
          <a:xfrm>
            <a:off x="5730239" y="2367280"/>
            <a:ext cx="1412241" cy="646331"/>
          </a:xfrm>
          <a:prstGeom prst="rect">
            <a:avLst/>
          </a:prstGeom>
          <a:noFill/>
        </p:spPr>
        <p:txBody>
          <a:bodyPr wrap="square" rtlCol="0">
            <a:spAutoFit/>
          </a:bodyPr>
          <a:lstStyle/>
          <a:p>
            <a:r>
              <a:rPr lang="en-US" dirty="0"/>
              <a:t>Feature </a:t>
            </a:r>
          </a:p>
          <a:p>
            <a:r>
              <a:rPr lang="en-US" dirty="0"/>
              <a:t>extraction</a:t>
            </a:r>
          </a:p>
        </p:txBody>
      </p:sp>
      <p:sp>
        <p:nvSpPr>
          <p:cNvPr id="29" name="Rectangle 28"/>
          <p:cNvSpPr/>
          <p:nvPr/>
        </p:nvSpPr>
        <p:spPr bwMode="auto">
          <a:xfrm>
            <a:off x="3718560" y="4003040"/>
            <a:ext cx="1391919" cy="1148080"/>
          </a:xfrm>
          <a:prstGeom prst="rect">
            <a:avLst/>
          </a:prstGeom>
          <a:solidFill>
            <a:schemeClr val="bg1"/>
          </a:solidFill>
          <a:ln w="38100" cap="flat" cmpd="sng" algn="ctr">
            <a:solidFill>
              <a:srgbClr val="1E464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400" b="0" i="0" u="none" strike="noStrike" cap="none" normalizeH="0" baseline="0">
              <a:ln>
                <a:noFill/>
              </a:ln>
              <a:effectLst/>
              <a:latin typeface="Arial" charset="0"/>
            </a:endParaRPr>
          </a:p>
        </p:txBody>
      </p:sp>
      <p:sp>
        <p:nvSpPr>
          <p:cNvPr id="32" name="TextBox 31"/>
          <p:cNvSpPr txBox="1"/>
          <p:nvPr/>
        </p:nvSpPr>
        <p:spPr>
          <a:xfrm>
            <a:off x="3789679" y="4074160"/>
            <a:ext cx="1351281" cy="923330"/>
          </a:xfrm>
          <a:prstGeom prst="rect">
            <a:avLst/>
          </a:prstGeom>
          <a:noFill/>
        </p:spPr>
        <p:txBody>
          <a:bodyPr wrap="square" rtlCol="0">
            <a:spAutoFit/>
          </a:bodyPr>
          <a:lstStyle/>
          <a:p>
            <a:r>
              <a:rPr lang="en-US" dirty="0"/>
              <a:t>Model of normal asymmetry</a:t>
            </a:r>
          </a:p>
        </p:txBody>
      </p:sp>
      <p:cxnSp>
        <p:nvCxnSpPr>
          <p:cNvPr id="34" name="Straight Arrow Connector 33"/>
          <p:cNvCxnSpPr/>
          <p:nvPr/>
        </p:nvCxnSpPr>
        <p:spPr bwMode="auto">
          <a:xfrm>
            <a:off x="5079999" y="4582160"/>
            <a:ext cx="467360" cy="5080"/>
          </a:xfrm>
          <a:prstGeom prst="straightConnector1">
            <a:avLst/>
          </a:prstGeom>
          <a:solidFill>
            <a:schemeClr val="bg1"/>
          </a:solidFill>
          <a:ln w="38100" cap="flat" cmpd="sng" algn="ctr">
            <a:solidFill>
              <a:schemeClr val="tx2"/>
            </a:solidFill>
            <a:prstDash val="solid"/>
            <a:round/>
            <a:headEnd type="none" w="med" len="med"/>
            <a:tailEnd type="arrow"/>
          </a:ln>
          <a:effectLst/>
        </p:spPr>
      </p:cxnSp>
    </p:spTree>
    <p:extLst>
      <p:ext uri="{BB962C8B-B14F-4D97-AF65-F5344CB8AC3E}">
        <p14:creationId xmlns:p14="http://schemas.microsoft.com/office/powerpoint/2010/main" val="2517701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Heat Maps</a:t>
            </a:r>
          </a:p>
        </p:txBody>
      </p:sp>
      <p:pic>
        <p:nvPicPr>
          <p:cNvPr id="4" name="Picture 3"/>
          <p:cNvPicPr>
            <a:picLocks noChangeAspect="1"/>
          </p:cNvPicPr>
          <p:nvPr/>
        </p:nvPicPr>
        <p:blipFill>
          <a:blip r:embed="rId3"/>
          <a:stretch>
            <a:fillRect/>
          </a:stretch>
        </p:blipFill>
        <p:spPr>
          <a:xfrm>
            <a:off x="692957" y="1366158"/>
            <a:ext cx="8176353" cy="2661046"/>
          </a:xfrm>
          <a:prstGeom prst="rect">
            <a:avLst/>
          </a:prstGeom>
        </p:spPr>
      </p:pic>
      <p:pic>
        <p:nvPicPr>
          <p:cNvPr id="5" name="Picture 4"/>
          <p:cNvPicPr>
            <a:picLocks noChangeAspect="1"/>
          </p:cNvPicPr>
          <p:nvPr/>
        </p:nvPicPr>
        <p:blipFill>
          <a:blip r:embed="rId4"/>
          <a:stretch>
            <a:fillRect/>
          </a:stretch>
        </p:blipFill>
        <p:spPr>
          <a:xfrm>
            <a:off x="713277" y="3932378"/>
            <a:ext cx="8267600" cy="2566109"/>
          </a:xfrm>
          <a:prstGeom prst="rect">
            <a:avLst/>
          </a:prstGeom>
        </p:spPr>
      </p:pic>
      <p:sp>
        <p:nvSpPr>
          <p:cNvPr id="6" name="TextBox 5"/>
          <p:cNvSpPr txBox="1"/>
          <p:nvPr/>
        </p:nvSpPr>
        <p:spPr>
          <a:xfrm rot="16200000">
            <a:off x="-536710" y="2412998"/>
            <a:ext cx="1987819" cy="369332"/>
          </a:xfrm>
          <a:prstGeom prst="rect">
            <a:avLst/>
          </a:prstGeom>
          <a:noFill/>
        </p:spPr>
        <p:txBody>
          <a:bodyPr wrap="none" rtlCol="0">
            <a:spAutoFit/>
          </a:bodyPr>
          <a:lstStyle/>
          <a:p>
            <a:r>
              <a:rPr lang="en-US" dirty="0"/>
              <a:t>Magnitude Feature</a:t>
            </a:r>
          </a:p>
        </p:txBody>
      </p:sp>
      <p:sp>
        <p:nvSpPr>
          <p:cNvPr id="7" name="TextBox 6"/>
          <p:cNvSpPr txBox="1"/>
          <p:nvPr/>
        </p:nvSpPr>
        <p:spPr>
          <a:xfrm rot="16200000">
            <a:off x="-744408" y="4915627"/>
            <a:ext cx="2403222" cy="369332"/>
          </a:xfrm>
          <a:prstGeom prst="rect">
            <a:avLst/>
          </a:prstGeom>
          <a:noFill/>
        </p:spPr>
        <p:txBody>
          <a:bodyPr wrap="none" rtlCol="0">
            <a:spAutoFit/>
          </a:bodyPr>
          <a:lstStyle/>
          <a:p>
            <a:r>
              <a:rPr lang="en-US" dirty="0"/>
              <a:t>Angle of deformation</a:t>
            </a:r>
          </a:p>
        </p:txBody>
      </p:sp>
      <p:sp>
        <p:nvSpPr>
          <p:cNvPr id="8" name="TextBox 7"/>
          <p:cNvSpPr txBox="1"/>
          <p:nvPr/>
        </p:nvSpPr>
        <p:spPr>
          <a:xfrm>
            <a:off x="713277" y="6325084"/>
            <a:ext cx="3275256" cy="369332"/>
          </a:xfrm>
          <a:prstGeom prst="rect">
            <a:avLst/>
          </a:prstGeom>
          <a:noFill/>
        </p:spPr>
        <p:txBody>
          <a:bodyPr wrap="none" rtlCol="0">
            <a:spAutoFit/>
          </a:bodyPr>
          <a:lstStyle/>
          <a:p>
            <a:r>
              <a:rPr lang="en-US" dirty="0"/>
              <a:t>Average of normal asymmetry</a:t>
            </a:r>
          </a:p>
        </p:txBody>
      </p:sp>
      <p:sp>
        <p:nvSpPr>
          <p:cNvPr id="9" name="TextBox 8"/>
          <p:cNvSpPr txBox="1"/>
          <p:nvPr/>
        </p:nvSpPr>
        <p:spPr>
          <a:xfrm>
            <a:off x="4654583" y="6301904"/>
            <a:ext cx="2390961" cy="369332"/>
          </a:xfrm>
          <a:prstGeom prst="rect">
            <a:avLst/>
          </a:prstGeom>
          <a:noFill/>
        </p:spPr>
        <p:txBody>
          <a:bodyPr wrap="none" rtlCol="0">
            <a:spAutoFit/>
          </a:bodyPr>
          <a:lstStyle/>
          <a:p>
            <a:r>
              <a:rPr lang="en-US" dirty="0"/>
              <a:t>Abnormal Asymmetry</a:t>
            </a:r>
          </a:p>
        </p:txBody>
      </p:sp>
    </p:spTree>
    <p:extLst>
      <p:ext uri="{BB962C8B-B14F-4D97-AF65-F5344CB8AC3E}">
        <p14:creationId xmlns:p14="http://schemas.microsoft.com/office/powerpoint/2010/main" val="845746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 y="254000"/>
            <a:ext cx="7934960" cy="1143000"/>
          </a:xfrm>
        </p:spPr>
        <p:txBody>
          <a:bodyPr/>
          <a:lstStyle/>
          <a:p>
            <a:r>
              <a:rPr lang="en-US" dirty="0"/>
              <a:t>Genetic basis of facial asymmetry</a:t>
            </a:r>
          </a:p>
        </p:txBody>
      </p:sp>
      <p:sp>
        <p:nvSpPr>
          <p:cNvPr id="3" name="Content Placeholder 2"/>
          <p:cNvSpPr>
            <a:spLocks noGrp="1"/>
          </p:cNvSpPr>
          <p:nvPr>
            <p:ph idx="1"/>
          </p:nvPr>
        </p:nvSpPr>
        <p:spPr/>
        <p:txBody>
          <a:bodyPr/>
          <a:lstStyle/>
          <a:p>
            <a:r>
              <a:rPr lang="en-US" dirty="0"/>
              <a:t>Aim to use automated </a:t>
            </a:r>
            <a:r>
              <a:rPr lang="en-US" dirty="0" err="1"/>
              <a:t>phenotyping</a:t>
            </a:r>
            <a:r>
              <a:rPr lang="en-US" dirty="0"/>
              <a:t> to produce a score of facial asymmetry that can summarize local deviations from normal asymmetry</a:t>
            </a:r>
          </a:p>
          <a:p>
            <a:r>
              <a:rPr lang="en-US" dirty="0"/>
              <a:t>Correlate with SNP data to investigate genetic basis of asymmetry</a:t>
            </a:r>
          </a:p>
          <a:p>
            <a:endParaRPr lang="en-US" dirty="0"/>
          </a:p>
          <a:p>
            <a:pPr lvl="1"/>
            <a:endParaRPr lang="en-US" dirty="0"/>
          </a:p>
        </p:txBody>
      </p:sp>
      <p:pic>
        <p:nvPicPr>
          <p:cNvPr id="5" name="Content Placeholder 4">
            <a:extLst>
              <a:ext uri="{FF2B5EF4-FFF2-40B4-BE49-F238E27FC236}">
                <a16:creationId xmlns="" xmlns:a16="http://schemas.microsoft.com/office/drawing/2014/main" id="{E3BEDF03-6ED8-41B3-82CC-DC01A8CECF47}"/>
              </a:ext>
            </a:extLst>
          </p:cNvPr>
          <p:cNvPicPr>
            <a:picLocks noChangeAspect="1"/>
          </p:cNvPicPr>
          <p:nvPr/>
        </p:nvPicPr>
        <p:blipFill rotWithShape="1">
          <a:blip r:embed="rId3"/>
          <a:srcRect t="1695" r="494" b="-19607"/>
          <a:stretch/>
        </p:blipFill>
        <p:spPr>
          <a:xfrm>
            <a:off x="477520" y="3758883"/>
            <a:ext cx="8188960" cy="2418080"/>
          </a:xfrm>
          <a:prstGeom prst="rect">
            <a:avLst/>
          </a:prstGeom>
        </p:spPr>
      </p:pic>
      <p:sp>
        <p:nvSpPr>
          <p:cNvPr id="6" name="TextBox 5">
            <a:extLst>
              <a:ext uri="{FF2B5EF4-FFF2-40B4-BE49-F238E27FC236}">
                <a16:creationId xmlns="" xmlns:a16="http://schemas.microsoft.com/office/drawing/2014/main" id="{B8F968D3-5737-4BA7-A4DD-2E6B55087095}"/>
              </a:ext>
            </a:extLst>
          </p:cNvPr>
          <p:cNvSpPr txBox="1"/>
          <p:nvPr/>
        </p:nvSpPr>
        <p:spPr>
          <a:xfrm>
            <a:off x="132080" y="5414963"/>
            <a:ext cx="2814330" cy="369332"/>
          </a:xfrm>
          <a:prstGeom prst="rect">
            <a:avLst/>
          </a:prstGeom>
          <a:noFill/>
        </p:spPr>
        <p:txBody>
          <a:bodyPr wrap="none" rtlCol="0">
            <a:spAutoFit/>
          </a:bodyPr>
          <a:lstStyle/>
          <a:p>
            <a:r>
              <a:rPr lang="en-US" b="1" dirty="0"/>
              <a:t>Normal angle difference</a:t>
            </a:r>
          </a:p>
        </p:txBody>
      </p:sp>
      <p:sp>
        <p:nvSpPr>
          <p:cNvPr id="7" name="Rectangle 6"/>
          <p:cNvSpPr/>
          <p:nvPr/>
        </p:nvSpPr>
        <p:spPr>
          <a:xfrm>
            <a:off x="108857" y="6028621"/>
            <a:ext cx="7849810" cy="584776"/>
          </a:xfrm>
          <a:prstGeom prst="rect">
            <a:avLst/>
          </a:prstGeom>
        </p:spPr>
        <p:txBody>
          <a:bodyPr wrap="square">
            <a:spAutoFit/>
          </a:bodyPr>
          <a:lstStyle/>
          <a:p>
            <a:r>
              <a:rPr lang="en-US" sz="1600" dirty="0"/>
              <a:t>Rolfe, Sara, Su-In Lee, and Linda Shapiro. "Associations between genetic data and quantitative assessment of normal facial asymmetry." Frontiers in genetics 9 (2018): 659.</a:t>
            </a:r>
          </a:p>
        </p:txBody>
      </p:sp>
    </p:spTree>
    <p:extLst>
      <p:ext uri="{BB962C8B-B14F-4D97-AF65-F5344CB8AC3E}">
        <p14:creationId xmlns:p14="http://schemas.microsoft.com/office/powerpoint/2010/main" val="1615477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 y="162560"/>
            <a:ext cx="8097520" cy="1143000"/>
          </a:xfrm>
        </p:spPr>
        <p:txBody>
          <a:bodyPr>
            <a:normAutofit fontScale="90000"/>
          </a:bodyPr>
          <a:lstStyle/>
          <a:p>
            <a:r>
              <a:rPr lang="en-US" dirty="0"/>
              <a:t>Analysis of asymmetry in developing facial bones</a:t>
            </a: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t="27908"/>
          <a:stretch/>
        </p:blipFill>
        <p:spPr>
          <a:xfrm>
            <a:off x="543560" y="1656080"/>
            <a:ext cx="6233160" cy="3972560"/>
          </a:xfrm>
          <a:prstGeom prst="rect">
            <a:avLst/>
          </a:prstGeom>
        </p:spPr>
      </p:pic>
      <p:sp>
        <p:nvSpPr>
          <p:cNvPr id="10" name="TextBox 9"/>
          <p:cNvSpPr txBox="1"/>
          <p:nvPr/>
        </p:nvSpPr>
        <p:spPr>
          <a:xfrm>
            <a:off x="74848" y="5754083"/>
            <a:ext cx="8580883" cy="784830"/>
          </a:xfrm>
          <a:prstGeom prst="rect">
            <a:avLst/>
          </a:prstGeom>
          <a:noFill/>
        </p:spPr>
        <p:txBody>
          <a:bodyPr wrap="square" rtlCol="0">
            <a:spAutoFit/>
          </a:bodyPr>
          <a:lstStyle/>
          <a:p>
            <a:r>
              <a:rPr lang="en-US" sz="1500" i="1" dirty="0" err="1">
                <a:solidFill>
                  <a:srgbClr val="0070C0"/>
                </a:solidFill>
              </a:rPr>
              <a:t>Katsube</a:t>
            </a:r>
            <a:r>
              <a:rPr lang="en-US" sz="1500" i="1" dirty="0">
                <a:solidFill>
                  <a:srgbClr val="0070C0"/>
                </a:solidFill>
              </a:rPr>
              <a:t>, M., Rolfe, S.M., </a:t>
            </a:r>
            <a:r>
              <a:rPr lang="en-US" sz="1500" i="1" dirty="0" err="1">
                <a:solidFill>
                  <a:srgbClr val="0070C0"/>
                </a:solidFill>
              </a:rPr>
              <a:t>Bortolussi</a:t>
            </a:r>
            <a:r>
              <a:rPr lang="en-US" sz="1500" i="1" dirty="0">
                <a:solidFill>
                  <a:srgbClr val="0070C0"/>
                </a:solidFill>
              </a:rPr>
              <a:t>, S.R., Yamaguchi, Y., Richman, J.M., Yamada, S. and </a:t>
            </a:r>
            <a:r>
              <a:rPr lang="en-US" sz="1500" i="1" dirty="0" err="1">
                <a:solidFill>
                  <a:srgbClr val="0070C0"/>
                </a:solidFill>
              </a:rPr>
              <a:t>Vora</a:t>
            </a:r>
            <a:r>
              <a:rPr lang="en-US" sz="1500" i="1" dirty="0">
                <a:solidFill>
                  <a:srgbClr val="0070C0"/>
                </a:solidFill>
              </a:rPr>
              <a:t>, S.R., 2019. Analysis of facial skeletal asymmetry during </a:t>
            </a:r>
            <a:r>
              <a:rPr lang="en-US" sz="1500" i="1" dirty="0" err="1">
                <a:solidFill>
                  <a:srgbClr val="0070C0"/>
                </a:solidFill>
              </a:rPr>
              <a:t>foetal</a:t>
            </a:r>
            <a:r>
              <a:rPr lang="en-US" sz="1500" i="1" dirty="0">
                <a:solidFill>
                  <a:srgbClr val="0070C0"/>
                </a:solidFill>
              </a:rPr>
              <a:t> development using </a:t>
            </a:r>
            <a:r>
              <a:rPr lang="en-US" sz="1500" i="1" dirty="0" err="1">
                <a:solidFill>
                  <a:srgbClr val="0070C0"/>
                </a:solidFill>
              </a:rPr>
              <a:t>μCT</a:t>
            </a:r>
            <a:r>
              <a:rPr lang="en-US" sz="1500" i="1" dirty="0">
                <a:solidFill>
                  <a:srgbClr val="0070C0"/>
                </a:solidFill>
              </a:rPr>
              <a:t> imaging. Orthodontics &amp; craniofacial research, 22, pp.199-206. </a:t>
            </a:r>
          </a:p>
        </p:txBody>
      </p:sp>
    </p:spTree>
    <p:extLst>
      <p:ext uri="{BB962C8B-B14F-4D97-AF65-F5344CB8AC3E}">
        <p14:creationId xmlns:p14="http://schemas.microsoft.com/office/powerpoint/2010/main" val="2750401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Heat Maps</a:t>
            </a:r>
          </a:p>
        </p:txBody>
      </p:sp>
      <p:grpSp>
        <p:nvGrpSpPr>
          <p:cNvPr id="34" name="Group 241"/>
          <p:cNvGrpSpPr>
            <a:grpSpLocks/>
          </p:cNvGrpSpPr>
          <p:nvPr/>
        </p:nvGrpSpPr>
        <p:grpSpPr bwMode="auto">
          <a:xfrm>
            <a:off x="725713" y="2465005"/>
            <a:ext cx="8067525" cy="3050417"/>
            <a:chOff x="17366444" y="23545800"/>
            <a:chExt cx="11513356" cy="5251147"/>
          </a:xfrm>
        </p:grpSpPr>
        <p:pic>
          <p:nvPicPr>
            <p:cNvPr id="3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27000" y="26129948"/>
              <a:ext cx="2990311" cy="224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50800" y="23545800"/>
              <a:ext cx="3066511" cy="223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25941" t="37164" r="28664" b="27486"/>
            <a:stretch>
              <a:fillRect/>
            </a:stretch>
          </p:blipFill>
          <p:spPr bwMode="auto">
            <a:xfrm>
              <a:off x="22402800" y="26206148"/>
              <a:ext cx="2971800" cy="213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l="28740" t="34183" r="24149" b="27469"/>
            <a:stretch>
              <a:fillRect/>
            </a:stretch>
          </p:blipFill>
          <p:spPr bwMode="auto">
            <a:xfrm>
              <a:off x="22402800" y="23545800"/>
              <a:ext cx="2930333" cy="220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27"/>
            <p:cNvSpPr>
              <a:spLocks/>
            </p:cNvSpPr>
            <p:nvPr/>
          </p:nvSpPr>
          <p:spPr bwMode="auto">
            <a:xfrm>
              <a:off x="22478430" y="25609850"/>
              <a:ext cx="60197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               (ii) 			   </a:t>
              </a:r>
              <a:r>
                <a:rPr lang="en-US" sz="1600" b="1" dirty="0" smtClean="0">
                  <a:solidFill>
                    <a:schemeClr val="tx1"/>
                  </a:solidFill>
                  <a:latin typeface="Arial" charset="0"/>
                  <a:cs typeface="Arial" charset="0"/>
                  <a:sym typeface="Arial" charset="0"/>
                </a:rPr>
                <a:t>		(</a:t>
              </a:r>
              <a:r>
                <a:rPr lang="en-US" sz="1600" b="1" dirty="0">
                  <a:solidFill>
                    <a:schemeClr val="tx1"/>
                  </a:solidFill>
                  <a:latin typeface="Arial" charset="0"/>
                  <a:cs typeface="Arial" charset="0"/>
                  <a:sym typeface="Arial" charset="0"/>
                </a:rPr>
                <a:t>iv)</a:t>
              </a:r>
            </a:p>
          </p:txBody>
        </p:sp>
        <p:sp>
          <p:nvSpPr>
            <p:cNvPr id="40" name="Rectangle 27"/>
            <p:cNvSpPr>
              <a:spLocks/>
            </p:cNvSpPr>
            <p:nvPr/>
          </p:nvSpPr>
          <p:spPr bwMode="auto">
            <a:xfrm>
              <a:off x="22860000" y="28415947"/>
              <a:ext cx="6019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        </a:t>
              </a:r>
              <a:r>
                <a:rPr lang="en-US" sz="1600" b="1" dirty="0" smtClean="0">
                  <a:solidFill>
                    <a:schemeClr val="tx1"/>
                  </a:solidFill>
                  <a:latin typeface="Arial" charset="0"/>
                  <a:cs typeface="Arial" charset="0"/>
                  <a:sym typeface="Arial" charset="0"/>
                </a:rPr>
                <a:t> </a:t>
              </a:r>
              <a:r>
                <a:rPr lang="en-US" sz="1600" b="1" dirty="0">
                  <a:solidFill>
                    <a:schemeClr val="tx1"/>
                  </a:solidFill>
                  <a:latin typeface="Arial" charset="0"/>
                  <a:cs typeface="Arial" charset="0"/>
                  <a:sym typeface="Arial" charset="0"/>
                </a:rPr>
                <a:t>(iii) 			    </a:t>
              </a:r>
              <a:r>
                <a:rPr lang="en-US" sz="1600" b="1" dirty="0" smtClean="0">
                  <a:solidFill>
                    <a:schemeClr val="tx1"/>
                  </a:solidFill>
                  <a:latin typeface="Arial" charset="0"/>
                  <a:cs typeface="Arial" charset="0"/>
                  <a:sym typeface="Arial" charset="0"/>
                </a:rPr>
                <a:t>		    </a:t>
              </a:r>
              <a:r>
                <a:rPr lang="en-US" sz="1600" b="1" dirty="0">
                  <a:solidFill>
                    <a:schemeClr val="tx1"/>
                  </a:solidFill>
                  <a:latin typeface="Arial" charset="0"/>
                  <a:cs typeface="Arial" charset="0"/>
                  <a:sym typeface="Arial" charset="0"/>
                </a:rPr>
                <a:t>(v)</a:t>
              </a:r>
            </a:p>
          </p:txBody>
        </p:sp>
        <p:pic>
          <p:nvPicPr>
            <p:cNvPr id="4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l="7407" t="10329" r="3703"/>
            <a:stretch>
              <a:fillRect/>
            </a:stretch>
          </p:blipFill>
          <p:spPr bwMode="auto">
            <a:xfrm>
              <a:off x="17366444" y="24079201"/>
              <a:ext cx="4039168" cy="388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213"/>
            <p:cNvSpPr>
              <a:spLocks noChangeArrowheads="1"/>
            </p:cNvSpPr>
            <p:nvPr/>
          </p:nvSpPr>
          <p:spPr bwMode="auto">
            <a:xfrm>
              <a:off x="18473217" y="25069800"/>
              <a:ext cx="1905000" cy="1524000"/>
            </a:xfrm>
            <a:prstGeom prst="rect">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43" name="Straight Arrow Connector 215"/>
            <p:cNvCxnSpPr>
              <a:cxnSpLocks noChangeShapeType="1"/>
              <a:stCxn id="42" idx="3"/>
            </p:cNvCxnSpPr>
            <p:nvPr/>
          </p:nvCxnSpPr>
          <p:spPr bwMode="auto">
            <a:xfrm flipV="1">
              <a:off x="20378218" y="24765000"/>
              <a:ext cx="1981200" cy="1066800"/>
            </a:xfrm>
            <a:prstGeom prst="straightConnector1">
              <a:avLst/>
            </a:prstGeom>
            <a:noFill/>
            <a:ln w="571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4" name="Straight Arrow Connector 216"/>
            <p:cNvCxnSpPr>
              <a:cxnSpLocks noChangeShapeType="1"/>
            </p:cNvCxnSpPr>
            <p:nvPr/>
          </p:nvCxnSpPr>
          <p:spPr bwMode="auto">
            <a:xfrm>
              <a:off x="20390498" y="25938956"/>
              <a:ext cx="2012302" cy="1188244"/>
            </a:xfrm>
            <a:prstGeom prst="straightConnector1">
              <a:avLst/>
            </a:prstGeom>
            <a:noFill/>
            <a:ln w="571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45" name="Rectangle 27"/>
            <p:cNvSpPr>
              <a:spLocks/>
            </p:cNvSpPr>
            <p:nvPr/>
          </p:nvSpPr>
          <p:spPr bwMode="auto">
            <a:xfrm>
              <a:off x="18821400" y="28041600"/>
              <a:ext cx="1524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         (</a:t>
              </a:r>
              <a:r>
                <a:rPr lang="en-US" sz="1600" b="1" dirty="0" err="1">
                  <a:solidFill>
                    <a:schemeClr val="tx1"/>
                  </a:solidFill>
                  <a:latin typeface="Arial" charset="0"/>
                  <a:cs typeface="Arial" charset="0"/>
                  <a:sym typeface="Arial" charset="0"/>
                </a:rPr>
                <a:t>i</a:t>
              </a:r>
              <a:r>
                <a:rPr lang="en-US" sz="1600" b="1" dirty="0">
                  <a:solidFill>
                    <a:schemeClr val="tx1"/>
                  </a:solidFill>
                  <a:latin typeface="Arial" charset="0"/>
                  <a:cs typeface="Arial" charset="0"/>
                  <a:sym typeface="Arial" charset="0"/>
                </a:rPr>
                <a:t>)</a:t>
              </a:r>
            </a:p>
          </p:txBody>
        </p:sp>
      </p:grpSp>
      <p:sp>
        <p:nvSpPr>
          <p:cNvPr id="46" name="Rectangle 27"/>
          <p:cNvSpPr>
            <a:spLocks/>
          </p:cNvSpPr>
          <p:nvPr/>
        </p:nvSpPr>
        <p:spPr bwMode="auto">
          <a:xfrm>
            <a:off x="703740" y="2117872"/>
            <a:ext cx="2523031" cy="18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800" b="1" dirty="0">
                <a:solidFill>
                  <a:schemeClr val="tx1"/>
                </a:solidFill>
                <a:latin typeface="Arial" charset="0"/>
                <a:cs typeface="Arial" charset="0"/>
                <a:sym typeface="Arial" charset="0"/>
              </a:rPr>
              <a:t>Normal Reference Image</a:t>
            </a:r>
            <a:endParaRPr lang="en-US" sz="1800" dirty="0">
              <a:solidFill>
                <a:schemeClr val="tx1"/>
              </a:solidFill>
              <a:latin typeface="Arial" charset="0"/>
              <a:cs typeface="Arial" charset="0"/>
              <a:sym typeface="Arial" charset="0"/>
            </a:endParaRPr>
          </a:p>
        </p:txBody>
      </p:sp>
      <p:sp>
        <p:nvSpPr>
          <p:cNvPr id="47" name="Rectangle 27"/>
          <p:cNvSpPr>
            <a:spLocks/>
          </p:cNvSpPr>
          <p:nvPr/>
        </p:nvSpPr>
        <p:spPr bwMode="auto">
          <a:xfrm>
            <a:off x="6509966" y="2027157"/>
            <a:ext cx="2464356" cy="37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800" b="1" dirty="0">
                <a:solidFill>
                  <a:schemeClr val="tx1"/>
                </a:solidFill>
                <a:latin typeface="Arial" charset="0"/>
                <a:cs typeface="Arial" charset="0"/>
                <a:sym typeface="Arial" charset="0"/>
              </a:rPr>
              <a:t>Angle Heat Map</a:t>
            </a:r>
            <a:endParaRPr lang="en-US" sz="1800" dirty="0">
              <a:solidFill>
                <a:schemeClr val="tx1"/>
              </a:solidFill>
              <a:latin typeface="Arial" charset="0"/>
              <a:cs typeface="Arial" charset="0"/>
              <a:sym typeface="Arial" charset="0"/>
            </a:endParaRPr>
          </a:p>
        </p:txBody>
      </p:sp>
      <p:sp>
        <p:nvSpPr>
          <p:cNvPr id="48" name="Rectangle 27"/>
          <p:cNvSpPr>
            <a:spLocks/>
          </p:cNvSpPr>
          <p:nvPr/>
        </p:nvSpPr>
        <p:spPr bwMode="auto">
          <a:xfrm>
            <a:off x="4351935" y="1913539"/>
            <a:ext cx="2179493" cy="37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800" b="1" dirty="0">
                <a:solidFill>
                  <a:schemeClr val="tx1"/>
                </a:solidFill>
                <a:latin typeface="Arial" charset="0"/>
                <a:cs typeface="Arial" charset="0"/>
                <a:sym typeface="Arial" charset="0"/>
              </a:rPr>
              <a:t>Zoom of Facial Region</a:t>
            </a:r>
            <a:endParaRPr lang="en-US" sz="1800" dirty="0">
              <a:solidFill>
                <a:schemeClr val="tx1"/>
              </a:solidFill>
              <a:latin typeface="Arial" charset="0"/>
              <a:cs typeface="Arial" charset="0"/>
              <a:sym typeface="Arial" charset="0"/>
            </a:endParaRPr>
          </a:p>
        </p:txBody>
      </p:sp>
    </p:spTree>
    <p:extLst>
      <p:ext uri="{BB962C8B-B14F-4D97-AF65-F5344CB8AC3E}">
        <p14:creationId xmlns:p14="http://schemas.microsoft.com/office/powerpoint/2010/main" val="199774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7"/>
          <p:cNvSpPr>
            <a:spLocks/>
          </p:cNvSpPr>
          <p:nvPr/>
        </p:nvSpPr>
        <p:spPr bwMode="auto">
          <a:xfrm>
            <a:off x="11145893" y="17982804"/>
            <a:ext cx="114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800" b="1">
                <a:solidFill>
                  <a:schemeClr val="tx1"/>
                </a:solidFill>
                <a:latin typeface="Arial" charset="0"/>
                <a:cs typeface="Arial" charset="0"/>
                <a:sym typeface="Arial" charset="0"/>
              </a:rPr>
              <a:t>Normal Image</a:t>
            </a:r>
            <a:endParaRPr lang="en-US" sz="1800">
              <a:solidFill>
                <a:schemeClr val="tx1"/>
              </a:solidFill>
              <a:latin typeface="Arial" charset="0"/>
              <a:cs typeface="Arial" charset="0"/>
              <a:sym typeface="Arial" charset="0"/>
            </a:endParaRPr>
          </a:p>
        </p:txBody>
      </p:sp>
      <p:sp>
        <p:nvSpPr>
          <p:cNvPr id="49" name="Rectangle 27"/>
          <p:cNvSpPr>
            <a:spLocks/>
          </p:cNvSpPr>
          <p:nvPr/>
        </p:nvSpPr>
        <p:spPr bwMode="auto">
          <a:xfrm>
            <a:off x="11222093" y="20116404"/>
            <a:ext cx="114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800" b="1">
                <a:solidFill>
                  <a:schemeClr val="tx1"/>
                </a:solidFill>
                <a:latin typeface="Arial" charset="0"/>
                <a:cs typeface="Arial" charset="0"/>
                <a:sym typeface="Arial" charset="0"/>
              </a:rPr>
              <a:t>Cleft Image</a:t>
            </a:r>
            <a:endParaRPr lang="en-US" sz="1800">
              <a:solidFill>
                <a:schemeClr val="tx1"/>
              </a:solidFill>
              <a:latin typeface="Arial" charset="0"/>
              <a:cs typeface="Arial" charset="0"/>
              <a:sym typeface="Arial" charset="0"/>
            </a:endParaRPr>
          </a:p>
        </p:txBody>
      </p:sp>
      <p:grpSp>
        <p:nvGrpSpPr>
          <p:cNvPr id="3" name="Group 260"/>
          <p:cNvGrpSpPr>
            <a:grpSpLocks/>
          </p:cNvGrpSpPr>
          <p:nvPr/>
        </p:nvGrpSpPr>
        <p:grpSpPr bwMode="auto">
          <a:xfrm>
            <a:off x="1016000" y="2026920"/>
            <a:ext cx="8001000" cy="2667000"/>
            <a:chOff x="18211800" y="6857999"/>
            <a:chExt cx="9386335" cy="3222255"/>
          </a:xfrm>
        </p:grpSpPr>
        <p:pic>
          <p:nvPicPr>
            <p:cNvPr id="5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6757" r="1251" b="66978"/>
            <a:stretch>
              <a:fillRect/>
            </a:stretch>
          </p:blipFill>
          <p:spPr bwMode="auto">
            <a:xfrm>
              <a:off x="18211800" y="6857999"/>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55348" r="1251" b="15759"/>
            <a:stretch>
              <a:fillRect/>
            </a:stretch>
          </p:blipFill>
          <p:spPr bwMode="auto">
            <a:xfrm>
              <a:off x="18211800" y="8164287"/>
              <a:ext cx="9144000" cy="167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27"/>
            <p:cNvSpPr>
              <a:spLocks/>
            </p:cNvSpPr>
            <p:nvPr/>
          </p:nvSpPr>
          <p:spPr bwMode="auto">
            <a:xfrm>
              <a:off x="18225536" y="9749927"/>
              <a:ext cx="9372599" cy="33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400" b="1" dirty="0">
                  <a:solidFill>
                    <a:schemeClr val="tx1"/>
                  </a:solidFill>
                  <a:latin typeface="Arial" charset="0"/>
                  <a:cs typeface="Arial" charset="0"/>
                  <a:sym typeface="Arial" charset="0"/>
                </a:rPr>
                <a:t>          (</a:t>
              </a:r>
              <a:r>
                <a:rPr lang="en-US" sz="1400" b="1" dirty="0" err="1">
                  <a:solidFill>
                    <a:schemeClr val="tx1"/>
                  </a:solidFill>
                  <a:latin typeface="Arial" charset="0"/>
                  <a:cs typeface="Arial" charset="0"/>
                  <a:sym typeface="Arial" charset="0"/>
                </a:rPr>
                <a:t>i</a:t>
              </a:r>
              <a:r>
                <a:rPr lang="en-US" sz="1400" b="1" dirty="0">
                  <a:solidFill>
                    <a:schemeClr val="tx1"/>
                  </a:solidFill>
                  <a:latin typeface="Arial" charset="0"/>
                  <a:cs typeface="Arial" charset="0"/>
                  <a:sym typeface="Arial" charset="0"/>
                </a:rPr>
                <a:t>) Query Image</a:t>
              </a:r>
              <a:r>
                <a:rPr lang="en-US" sz="1400" b="1" dirty="0">
                  <a:latin typeface="Arial" charset="0"/>
                  <a:cs typeface="Arial" charset="0"/>
                  <a:sym typeface="Arial" charset="0"/>
                </a:rPr>
                <a:t>	                        </a:t>
              </a:r>
              <a:r>
                <a:rPr lang="en-US" sz="1400" b="1" dirty="0">
                  <a:solidFill>
                    <a:schemeClr val="tx1"/>
                  </a:solidFill>
                  <a:latin typeface="Arial" charset="0"/>
                  <a:cs typeface="Arial" charset="0"/>
                  <a:sym typeface="Arial" charset="0"/>
                </a:rPr>
                <a:t>    (ii) First Result	                        (iii) Second Result					</a:t>
              </a:r>
            </a:p>
            <a:p>
              <a:pPr algn="l"/>
              <a:endParaRPr lang="en-US" sz="1400" b="1" dirty="0">
                <a:solidFill>
                  <a:schemeClr val="tx1"/>
                </a:solidFill>
                <a:latin typeface="Arial" charset="0"/>
                <a:cs typeface="Arial" charset="0"/>
                <a:sym typeface="Arial" charset="0"/>
              </a:endParaRPr>
            </a:p>
            <a:p>
              <a:pPr algn="l"/>
              <a:r>
                <a:rPr lang="en-US" sz="1400" b="1" dirty="0">
                  <a:solidFill>
                    <a:schemeClr val="tx1"/>
                  </a:solidFill>
                  <a:latin typeface="Arial" charset="0"/>
                  <a:cs typeface="Arial" charset="0"/>
                  <a:sym typeface="Arial" charset="0"/>
                </a:rPr>
                <a:t>				</a:t>
              </a:r>
            </a:p>
            <a:p>
              <a:pPr algn="l"/>
              <a:endParaRPr lang="en-US" sz="1400" b="1" dirty="0">
                <a:solidFill>
                  <a:schemeClr val="tx1"/>
                </a:solidFill>
                <a:latin typeface="Arial" charset="0"/>
                <a:cs typeface="Arial" charset="0"/>
                <a:sym typeface="Arial" charset="0"/>
              </a:endParaRPr>
            </a:p>
          </p:txBody>
        </p:sp>
      </p:grpSp>
      <p:sp>
        <p:nvSpPr>
          <p:cNvPr id="58" name="Rectangle 27"/>
          <p:cNvSpPr>
            <a:spLocks/>
          </p:cNvSpPr>
          <p:nvPr/>
        </p:nvSpPr>
        <p:spPr bwMode="auto">
          <a:xfrm>
            <a:off x="122293" y="2560320"/>
            <a:ext cx="119850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Magnitude Heat Map</a:t>
            </a:r>
            <a:endParaRPr lang="en-US" sz="1600" dirty="0">
              <a:solidFill>
                <a:schemeClr val="tx1"/>
              </a:solidFill>
              <a:latin typeface="Arial" charset="0"/>
              <a:cs typeface="Arial" charset="0"/>
              <a:sym typeface="Arial" charset="0"/>
            </a:endParaRPr>
          </a:p>
        </p:txBody>
      </p:sp>
      <p:sp>
        <p:nvSpPr>
          <p:cNvPr id="59" name="Rectangle 27"/>
          <p:cNvSpPr>
            <a:spLocks/>
          </p:cNvSpPr>
          <p:nvPr/>
        </p:nvSpPr>
        <p:spPr bwMode="auto">
          <a:xfrm>
            <a:off x="177800" y="3703320"/>
            <a:ext cx="1295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pPr algn="l"/>
            <a:r>
              <a:rPr lang="en-US" sz="1600" b="1" dirty="0">
                <a:solidFill>
                  <a:schemeClr val="tx1"/>
                </a:solidFill>
                <a:latin typeface="Arial" charset="0"/>
                <a:cs typeface="Arial" charset="0"/>
                <a:sym typeface="Arial" charset="0"/>
              </a:rPr>
              <a:t>Left/Right Overlay</a:t>
            </a:r>
            <a:endParaRPr lang="en-US" sz="1600" dirty="0">
              <a:solidFill>
                <a:schemeClr val="tx1"/>
              </a:solidFill>
              <a:latin typeface="Arial" charset="0"/>
              <a:cs typeface="Arial" charset="0"/>
              <a:sym typeface="Arial" charset="0"/>
            </a:endParaRPr>
          </a:p>
        </p:txBody>
      </p:sp>
      <p:sp>
        <p:nvSpPr>
          <p:cNvPr id="62" name="TextBox 61"/>
          <p:cNvSpPr txBox="1"/>
          <p:nvPr/>
        </p:nvSpPr>
        <p:spPr>
          <a:xfrm>
            <a:off x="1683952" y="399530"/>
            <a:ext cx="184666" cy="369332"/>
          </a:xfrm>
          <a:prstGeom prst="rect">
            <a:avLst/>
          </a:prstGeom>
          <a:noFill/>
        </p:spPr>
        <p:txBody>
          <a:bodyPr wrap="none" rtlCol="0">
            <a:spAutoFit/>
          </a:bodyPr>
          <a:lstStyle/>
          <a:p>
            <a:endParaRPr lang="en-US" dirty="0"/>
          </a:p>
        </p:txBody>
      </p:sp>
      <p:sp>
        <p:nvSpPr>
          <p:cNvPr id="63" name="Title 1"/>
          <p:cNvSpPr>
            <a:spLocks noGrp="1"/>
          </p:cNvSpPr>
          <p:nvPr>
            <p:ph type="title"/>
          </p:nvPr>
        </p:nvSpPr>
        <p:spPr>
          <a:xfrm>
            <a:off x="533400" y="304800"/>
            <a:ext cx="8214360" cy="1143000"/>
          </a:xfrm>
        </p:spPr>
        <p:txBody>
          <a:bodyPr>
            <a:normAutofit/>
          </a:bodyPr>
          <a:lstStyle/>
          <a:p>
            <a:r>
              <a:rPr lang="en-US" sz="2800" dirty="0">
                <a:latin typeface="Calibri Bold" charset="0"/>
                <a:cs typeface="Calibri Bold" charset="0"/>
                <a:sym typeface="Calibri Bold" charset="0"/>
              </a:rPr>
              <a:t>Retrieval of Specimen with Similar Morphological Shape Differences</a:t>
            </a:r>
          </a:p>
        </p:txBody>
      </p:sp>
      <p:sp>
        <p:nvSpPr>
          <p:cNvPr id="50" name="Rectangle 49"/>
          <p:cNvSpPr/>
          <p:nvPr/>
        </p:nvSpPr>
        <p:spPr>
          <a:xfrm>
            <a:off x="976597" y="4974566"/>
            <a:ext cx="7086600" cy="707886"/>
          </a:xfrm>
          <a:prstGeom prst="rect">
            <a:avLst/>
          </a:prstGeom>
        </p:spPr>
        <p:txBody>
          <a:bodyPr wrap="square">
            <a:spAutoFit/>
          </a:bodyPr>
          <a:lstStyle/>
          <a:p>
            <a:r>
              <a:rPr lang="en-US" sz="2000" b="1" dirty="0">
                <a:solidFill>
                  <a:srgbClr val="000090"/>
                </a:solidFill>
              </a:rPr>
              <a:t>Correlation between distance from most asymmetric and expert asymmetry ranking = 0.91</a:t>
            </a:r>
          </a:p>
        </p:txBody>
      </p:sp>
      <p:sp>
        <p:nvSpPr>
          <p:cNvPr id="54" name="Rectangle 53"/>
          <p:cNvSpPr/>
          <p:nvPr/>
        </p:nvSpPr>
        <p:spPr>
          <a:xfrm>
            <a:off x="1168400" y="1645920"/>
            <a:ext cx="7696200" cy="304800"/>
          </a:xfrm>
          <a:prstGeom prst="rect">
            <a:avLst/>
          </a:prstGeom>
          <a:solidFill>
            <a:srgbClr val="00009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1">
                  <a:lumMod val="50000"/>
                </a:schemeClr>
              </a:solidFill>
            </a:endParaRPr>
          </a:p>
        </p:txBody>
      </p:sp>
      <p:sp>
        <p:nvSpPr>
          <p:cNvPr id="65" name="TextBox 64"/>
          <p:cNvSpPr txBox="1"/>
          <p:nvPr/>
        </p:nvSpPr>
        <p:spPr>
          <a:xfrm>
            <a:off x="1149525" y="1586498"/>
            <a:ext cx="4133675" cy="400110"/>
          </a:xfrm>
          <a:prstGeom prst="rect">
            <a:avLst/>
          </a:prstGeom>
          <a:noFill/>
        </p:spPr>
        <p:txBody>
          <a:bodyPr wrap="square" rtlCol="0">
            <a:spAutoFit/>
          </a:bodyPr>
          <a:lstStyle/>
          <a:p>
            <a:r>
              <a:rPr lang="en-US" sz="2000" b="1" dirty="0">
                <a:solidFill>
                  <a:schemeClr val="bg1"/>
                </a:solidFill>
              </a:rPr>
              <a:t>Magnitude Sample Query</a:t>
            </a:r>
          </a:p>
        </p:txBody>
      </p:sp>
      <p:sp>
        <p:nvSpPr>
          <p:cNvPr id="30" name="TextBox 29"/>
          <p:cNvSpPr txBox="1"/>
          <p:nvPr/>
        </p:nvSpPr>
        <p:spPr>
          <a:xfrm>
            <a:off x="38508" y="5823446"/>
            <a:ext cx="8024689" cy="830997"/>
          </a:xfrm>
          <a:prstGeom prst="rect">
            <a:avLst/>
          </a:prstGeom>
          <a:noFill/>
        </p:spPr>
        <p:txBody>
          <a:bodyPr wrap="square" rtlCol="0">
            <a:spAutoFit/>
          </a:bodyPr>
          <a:lstStyle/>
          <a:p>
            <a:r>
              <a:rPr lang="it-IT" sz="1600" i="1" dirty="0">
                <a:solidFill>
                  <a:srgbClr val="0070C0"/>
                </a:solidFill>
                <a:latin typeface="Arial" charset="0"/>
                <a:ea typeface="Heiti SC Light" charset="0"/>
                <a:cs typeface="Heiti SC Light" charset="0"/>
              </a:rPr>
              <a:t>Rolfe, S. M., Camci, E. D., Mercan, E., Shapiro, L. G., &amp; Cox, T. C. </a:t>
            </a:r>
            <a:r>
              <a:rPr lang="en-US" sz="1600" i="1" dirty="0">
                <a:solidFill>
                  <a:srgbClr val="0070C0"/>
                </a:solidFill>
                <a:latin typeface="Arial" charset="0"/>
                <a:ea typeface="Heiti SC Light" charset="0"/>
                <a:cs typeface="Heiti SC Light" charset="0"/>
              </a:rPr>
              <a:t>"A New Tool for Quantifying and Characterizing Asymmetry in Bilaterally Paired Structures.“  IEEE EMBS ‘13 Jul 2013.</a:t>
            </a:r>
            <a:endParaRPr lang="en-US" sz="1600" dirty="0">
              <a:solidFill>
                <a:srgbClr val="0070C0"/>
              </a:solidFill>
            </a:endParaRPr>
          </a:p>
        </p:txBody>
      </p:sp>
    </p:spTree>
    <p:extLst>
      <p:ext uri="{BB962C8B-B14F-4D97-AF65-F5344CB8AC3E}">
        <p14:creationId xmlns:p14="http://schemas.microsoft.com/office/powerpoint/2010/main" val="2300761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A2D683-0E3C-447B-850C-7874FDC68E25}"/>
              </a:ext>
            </a:extLst>
          </p:cNvPr>
          <p:cNvSpPr>
            <a:spLocks noGrp="1"/>
          </p:cNvSpPr>
          <p:nvPr>
            <p:ph type="title"/>
          </p:nvPr>
        </p:nvSpPr>
        <p:spPr/>
        <p:txBody>
          <a:bodyPr/>
          <a:lstStyle/>
          <a:p>
            <a:r>
              <a:rPr lang="en-US" dirty="0"/>
              <a:t>Limitations of DBM</a:t>
            </a:r>
          </a:p>
        </p:txBody>
      </p:sp>
      <p:sp>
        <p:nvSpPr>
          <p:cNvPr id="3" name="TextBox 2">
            <a:extLst>
              <a:ext uri="{FF2B5EF4-FFF2-40B4-BE49-F238E27FC236}">
                <a16:creationId xmlns="" xmlns:a16="http://schemas.microsoft.com/office/drawing/2014/main" id="{B439264E-4E53-42C2-AE42-665510C4A78B}"/>
              </a:ext>
            </a:extLst>
          </p:cNvPr>
          <p:cNvSpPr txBox="1"/>
          <p:nvPr/>
        </p:nvSpPr>
        <p:spPr>
          <a:xfrm>
            <a:off x="628650" y="1690687"/>
            <a:ext cx="473951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No guarantee of homology</a:t>
            </a:r>
          </a:p>
          <a:p>
            <a:pPr marL="285750" indent="-285750">
              <a:buFont typeface="Arial" panose="020B0604020202020204" pitchFamily="34" charset="0"/>
              <a:buChar char="•"/>
            </a:pPr>
            <a:r>
              <a:rPr lang="en-US" sz="2400" dirty="0"/>
              <a:t>Results need to be interpreted with respect to initial alignment</a:t>
            </a:r>
          </a:p>
          <a:p>
            <a:pPr marL="285750" indent="-285750">
              <a:buFont typeface="Arial" panose="020B0604020202020204" pitchFamily="34" charset="0"/>
              <a:buChar char="•"/>
            </a:pPr>
            <a:r>
              <a:rPr lang="en-US" sz="2400" dirty="0"/>
              <a:t>High dimensional data output</a:t>
            </a:r>
          </a:p>
          <a:p>
            <a:pPr marL="285750" indent="-285750">
              <a:buFont typeface="Arial" panose="020B0604020202020204" pitchFamily="34" charset="0"/>
              <a:buChar char="•"/>
            </a:pPr>
            <a:r>
              <a:rPr lang="en-US" sz="2400" dirty="0"/>
              <a:t>Computationally intensive for large datasets </a:t>
            </a:r>
          </a:p>
        </p:txBody>
      </p:sp>
      <p:pic>
        <p:nvPicPr>
          <p:cNvPr id="2050" name="Picture 2" descr="Reflective Warning Signs - Caution">
            <a:extLst>
              <a:ext uri="{FF2B5EF4-FFF2-40B4-BE49-F238E27FC236}">
                <a16:creationId xmlns="" xmlns:a16="http://schemas.microsoft.com/office/drawing/2014/main" id="{FCB05D07-CBAB-4366-82CC-7A93E9472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682" y="1383704"/>
            <a:ext cx="2468768" cy="2468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840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BCCAB5-2B11-4C3E-BE98-A3D5E5CD5FAF}"/>
              </a:ext>
            </a:extLst>
          </p:cNvPr>
          <p:cNvSpPr>
            <a:spLocks noGrp="1"/>
          </p:cNvSpPr>
          <p:nvPr>
            <p:ph type="title"/>
          </p:nvPr>
        </p:nvSpPr>
        <p:spPr/>
        <p:txBody>
          <a:bodyPr>
            <a:normAutofit fontScale="90000"/>
          </a:bodyPr>
          <a:lstStyle/>
          <a:p>
            <a:r>
              <a:rPr lang="en-US" dirty="0"/>
              <a:t>Spherical harmonic representation and point distributed models (SPHARM-PDM)</a:t>
            </a:r>
          </a:p>
        </p:txBody>
      </p:sp>
      <p:grpSp>
        <p:nvGrpSpPr>
          <p:cNvPr id="10" name="Group 9">
            <a:extLst>
              <a:ext uri="{FF2B5EF4-FFF2-40B4-BE49-F238E27FC236}">
                <a16:creationId xmlns="" xmlns:a16="http://schemas.microsoft.com/office/drawing/2014/main" id="{D654FB75-C984-4B05-BBDA-5FBC8B3FFA19}"/>
              </a:ext>
            </a:extLst>
          </p:cNvPr>
          <p:cNvGrpSpPr/>
          <p:nvPr/>
        </p:nvGrpSpPr>
        <p:grpSpPr>
          <a:xfrm>
            <a:off x="3021401" y="2440573"/>
            <a:ext cx="3647266" cy="2486739"/>
            <a:chOff x="4473575" y="234950"/>
            <a:chExt cx="4233863" cy="2971800"/>
          </a:xfrm>
        </p:grpSpPr>
        <p:pic>
          <p:nvPicPr>
            <p:cNvPr id="11" name="Picture 22" descr="Screenshot_67">
              <a:extLst>
                <a:ext uri="{FF2B5EF4-FFF2-40B4-BE49-F238E27FC236}">
                  <a16:creationId xmlns="" xmlns:a16="http://schemas.microsoft.com/office/drawing/2014/main" id="{FCBAD50C-384A-405F-A0D7-D74A5E873D6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3653"/>
            <a:stretch>
              <a:fillRect/>
            </a:stretch>
          </p:blipFill>
          <p:spPr bwMode="auto">
            <a:xfrm>
              <a:off x="6661150" y="1060450"/>
              <a:ext cx="1655763" cy="1149350"/>
            </a:xfrm>
            <a:prstGeom prst="rect">
              <a:avLst/>
            </a:prstGeom>
            <a:noFill/>
            <a:extLst>
              <a:ext uri="{909E8E84-426E-40dd-AFC4-6F175D3DCCD1}">
                <a14:hiddenFill xmlns:a14="http://schemas.microsoft.com/office/drawing/2010/main">
                  <a:solidFill>
                    <a:srgbClr val="FFFFFF"/>
                  </a:solidFill>
                </a14:hiddenFill>
              </a:ext>
            </a:extLst>
          </p:spPr>
        </p:pic>
        <p:sp>
          <p:nvSpPr>
            <p:cNvPr id="12" name="Line 17">
              <a:extLst>
                <a:ext uri="{FF2B5EF4-FFF2-40B4-BE49-F238E27FC236}">
                  <a16:creationId xmlns="" xmlns:a16="http://schemas.microsoft.com/office/drawing/2014/main" id="{25872A47-E564-40AA-84DA-B86F706F5776}"/>
                </a:ext>
              </a:extLst>
            </p:cNvPr>
            <p:cNvSpPr>
              <a:spLocks noChangeShapeType="1"/>
            </p:cNvSpPr>
            <p:nvPr/>
          </p:nvSpPr>
          <p:spPr bwMode="auto">
            <a:xfrm flipV="1">
              <a:off x="5722938" y="850900"/>
              <a:ext cx="700087" cy="51911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8">
              <a:extLst>
                <a:ext uri="{FF2B5EF4-FFF2-40B4-BE49-F238E27FC236}">
                  <a16:creationId xmlns="" xmlns:a16="http://schemas.microsoft.com/office/drawing/2014/main" id="{DA76DAC2-950D-4AFF-B76B-9AACF8C3771F}"/>
                </a:ext>
              </a:extLst>
            </p:cNvPr>
            <p:cNvSpPr>
              <a:spLocks noChangeShapeType="1"/>
            </p:cNvSpPr>
            <p:nvPr/>
          </p:nvSpPr>
          <p:spPr bwMode="auto">
            <a:xfrm flipV="1">
              <a:off x="5946775" y="1657350"/>
              <a:ext cx="776288" cy="1746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19">
              <a:extLst>
                <a:ext uri="{FF2B5EF4-FFF2-40B4-BE49-F238E27FC236}">
                  <a16:creationId xmlns="" xmlns:a16="http://schemas.microsoft.com/office/drawing/2014/main" id="{3E762569-3C32-4F48-BB5A-CB89B2087EB6}"/>
                </a:ext>
              </a:extLst>
            </p:cNvPr>
            <p:cNvSpPr>
              <a:spLocks noChangeShapeType="1"/>
            </p:cNvSpPr>
            <p:nvPr/>
          </p:nvSpPr>
          <p:spPr bwMode="auto">
            <a:xfrm>
              <a:off x="5826125" y="2274888"/>
              <a:ext cx="922338" cy="25717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15" name="Picture 25" descr="Screenshot_64">
              <a:extLst>
                <a:ext uri="{FF2B5EF4-FFF2-40B4-BE49-F238E27FC236}">
                  <a16:creationId xmlns="" xmlns:a16="http://schemas.microsoft.com/office/drawing/2014/main" id="{985804F8-31AD-4095-A38A-B1A7FE0D2E3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842"/>
            <a:stretch>
              <a:fillRect/>
            </a:stretch>
          </p:blipFill>
          <p:spPr bwMode="auto">
            <a:xfrm>
              <a:off x="4473575" y="1150938"/>
              <a:ext cx="1503363" cy="1549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6" descr="Screenshot_69">
              <a:extLst>
                <a:ext uri="{FF2B5EF4-FFF2-40B4-BE49-F238E27FC236}">
                  <a16:creationId xmlns="" xmlns:a16="http://schemas.microsoft.com/office/drawing/2014/main" id="{709EE51C-F5F3-4ED2-A934-B814CCB26D0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886"/>
            <a:stretch>
              <a:fillRect/>
            </a:stretch>
          </p:blipFill>
          <p:spPr bwMode="auto">
            <a:xfrm>
              <a:off x="6418263" y="234950"/>
              <a:ext cx="1684337"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7" descr="Screenshot_68">
              <a:extLst>
                <a:ext uri="{FF2B5EF4-FFF2-40B4-BE49-F238E27FC236}">
                  <a16:creationId xmlns="" xmlns:a16="http://schemas.microsoft.com/office/drawing/2014/main" id="{08F43C50-0898-4EBC-95FE-EB42D432DB9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4678"/>
            <a:stretch>
              <a:fillRect/>
            </a:stretch>
          </p:blipFill>
          <p:spPr bwMode="auto">
            <a:xfrm>
              <a:off x="6665913" y="2132013"/>
              <a:ext cx="2041525" cy="1074737"/>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9" descr="CaudPval">
            <a:extLst>
              <a:ext uri="{FF2B5EF4-FFF2-40B4-BE49-F238E27FC236}">
                <a16:creationId xmlns="" xmlns:a16="http://schemas.microsoft.com/office/drawing/2014/main" id="{4C390202-5F54-467F-A135-BE66CB778B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7024" y="2751590"/>
            <a:ext cx="1584597" cy="185771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audateSeg">
            <a:extLst>
              <a:ext uri="{FF2B5EF4-FFF2-40B4-BE49-F238E27FC236}">
                <a16:creationId xmlns="" xmlns:a16="http://schemas.microsoft.com/office/drawing/2014/main" id="{9ADE625C-CA86-411C-B582-0AE5776F3F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249" y="2758581"/>
            <a:ext cx="2304501" cy="1850725"/>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28">
            <a:extLst>
              <a:ext uri="{FF2B5EF4-FFF2-40B4-BE49-F238E27FC236}">
                <a16:creationId xmlns="" xmlns:a16="http://schemas.microsoft.com/office/drawing/2014/main" id="{E8A56665-D06E-494C-B5DB-2206085AA2EE}"/>
              </a:ext>
            </a:extLst>
          </p:cNvPr>
          <p:cNvSpPr txBox="1">
            <a:spLocks noChangeArrowheads="1"/>
          </p:cNvSpPr>
          <p:nvPr/>
        </p:nvSpPr>
        <p:spPr bwMode="auto">
          <a:xfrm>
            <a:off x="153632" y="5997102"/>
            <a:ext cx="78867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b="1" dirty="0" err="1"/>
              <a:t>Styner</a:t>
            </a:r>
            <a:r>
              <a:rPr lang="en-US" altLang="en-US" dirty="0"/>
              <a:t>, Lieberman, </a:t>
            </a:r>
            <a:r>
              <a:rPr lang="en-US" altLang="en-US" dirty="0" err="1"/>
              <a:t>Pantazis</a:t>
            </a:r>
            <a:r>
              <a:rPr lang="en-US" altLang="en-US" dirty="0"/>
              <a:t>, </a:t>
            </a:r>
            <a:r>
              <a:rPr lang="en-US" altLang="en-US" dirty="0" err="1"/>
              <a:t>Gerig</a:t>
            </a:r>
            <a:r>
              <a:rPr lang="en-US" altLang="en-US" dirty="0"/>
              <a:t>: Boundary and Medial Shape Analysis of the Hippocampus in Schizophrenia, Medical Image Analysis, 2004, pp 197-203</a:t>
            </a:r>
          </a:p>
        </p:txBody>
      </p:sp>
    </p:spTree>
    <p:extLst>
      <p:ext uri="{BB962C8B-B14F-4D97-AF65-F5344CB8AC3E}">
        <p14:creationId xmlns:p14="http://schemas.microsoft.com/office/powerpoint/2010/main" val="1717603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6866" name="Picture 2">
            <a:extLst>
              <a:ext uri="{FF2B5EF4-FFF2-40B4-BE49-F238E27FC236}">
                <a16:creationId xmlns="" xmlns:a16="http://schemas.microsoft.com/office/drawing/2014/main" id="{C3E714B2-9894-45EA-A515-7302F0C29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8286750" cy="3316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868" name="Text Box 4">
            <a:extLst>
              <a:ext uri="{FF2B5EF4-FFF2-40B4-BE49-F238E27FC236}">
                <a16:creationId xmlns="" xmlns:a16="http://schemas.microsoft.com/office/drawing/2014/main" id="{64C5BC89-277F-449A-9145-A167672273A8}"/>
              </a:ext>
            </a:extLst>
          </p:cNvPr>
          <p:cNvSpPr txBox="1">
            <a:spLocks noChangeArrowheads="1"/>
          </p:cNvSpPr>
          <p:nvPr/>
        </p:nvSpPr>
        <p:spPr bwMode="auto">
          <a:xfrm>
            <a:off x="838200" y="4876800"/>
            <a:ext cx="1438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degree 1</a:t>
            </a:r>
          </a:p>
        </p:txBody>
      </p:sp>
      <p:sp>
        <p:nvSpPr>
          <p:cNvPr id="676869" name="Rectangle 5">
            <a:extLst>
              <a:ext uri="{FF2B5EF4-FFF2-40B4-BE49-F238E27FC236}">
                <a16:creationId xmlns="" xmlns:a16="http://schemas.microsoft.com/office/drawing/2014/main" id="{628C2390-27EB-4F9D-A2FF-1C7B9DF552CC}"/>
              </a:ext>
            </a:extLst>
          </p:cNvPr>
          <p:cNvSpPr>
            <a:spLocks noChangeArrowheads="1"/>
          </p:cNvSpPr>
          <p:nvPr/>
        </p:nvSpPr>
        <p:spPr bwMode="auto">
          <a:xfrm>
            <a:off x="3048000" y="4876800"/>
            <a:ext cx="1438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degree 5</a:t>
            </a:r>
          </a:p>
        </p:txBody>
      </p:sp>
      <p:sp>
        <p:nvSpPr>
          <p:cNvPr id="676870" name="Rectangle 6">
            <a:extLst>
              <a:ext uri="{FF2B5EF4-FFF2-40B4-BE49-F238E27FC236}">
                <a16:creationId xmlns="" xmlns:a16="http://schemas.microsoft.com/office/drawing/2014/main" id="{13C94325-A96D-4B52-A888-B9C6B73858F2}"/>
              </a:ext>
            </a:extLst>
          </p:cNvPr>
          <p:cNvSpPr>
            <a:spLocks noChangeArrowheads="1"/>
          </p:cNvSpPr>
          <p:nvPr/>
        </p:nvSpPr>
        <p:spPr bwMode="auto">
          <a:xfrm>
            <a:off x="5029200" y="4876800"/>
            <a:ext cx="166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degree 10</a:t>
            </a:r>
          </a:p>
        </p:txBody>
      </p:sp>
      <p:sp>
        <p:nvSpPr>
          <p:cNvPr id="676871" name="Rectangle 7">
            <a:extLst>
              <a:ext uri="{FF2B5EF4-FFF2-40B4-BE49-F238E27FC236}">
                <a16:creationId xmlns="" xmlns:a16="http://schemas.microsoft.com/office/drawing/2014/main" id="{73D9865A-86E0-4818-9BCE-88B556C8732B}"/>
              </a:ext>
            </a:extLst>
          </p:cNvPr>
          <p:cNvSpPr>
            <a:spLocks noChangeArrowheads="1"/>
          </p:cNvSpPr>
          <p:nvPr/>
        </p:nvSpPr>
        <p:spPr bwMode="auto">
          <a:xfrm>
            <a:off x="7162800" y="4876800"/>
            <a:ext cx="166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degree 50</a:t>
            </a:r>
          </a:p>
        </p:txBody>
      </p:sp>
      <p:sp>
        <p:nvSpPr>
          <p:cNvPr id="676872" name="Text Box 8">
            <a:extLst>
              <a:ext uri="{FF2B5EF4-FFF2-40B4-BE49-F238E27FC236}">
                <a16:creationId xmlns="" xmlns:a16="http://schemas.microsoft.com/office/drawing/2014/main" id="{15C193B5-704E-48DE-ABD1-A0EF6023E376}"/>
              </a:ext>
            </a:extLst>
          </p:cNvPr>
          <p:cNvSpPr txBox="1">
            <a:spLocks noChangeArrowheads="1"/>
          </p:cNvSpPr>
          <p:nvPr/>
        </p:nvSpPr>
        <p:spPr bwMode="auto">
          <a:xfrm>
            <a:off x="609600" y="5638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676873" name="Text Box 9">
            <a:extLst>
              <a:ext uri="{FF2B5EF4-FFF2-40B4-BE49-F238E27FC236}">
                <a16:creationId xmlns="" xmlns:a16="http://schemas.microsoft.com/office/drawing/2014/main" id="{E7BD52D4-4D26-45DE-AC15-5C97ADD10AAC}"/>
              </a:ext>
            </a:extLst>
          </p:cNvPr>
          <p:cNvSpPr txBox="1">
            <a:spLocks noChangeArrowheads="1"/>
          </p:cNvSpPr>
          <p:nvPr/>
        </p:nvSpPr>
        <p:spPr bwMode="auto">
          <a:xfrm>
            <a:off x="7086600" y="144780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Overfitting</a:t>
            </a:r>
          </a:p>
        </p:txBody>
      </p:sp>
      <p:sp>
        <p:nvSpPr>
          <p:cNvPr id="10" name="Title 1">
            <a:extLst>
              <a:ext uri="{FF2B5EF4-FFF2-40B4-BE49-F238E27FC236}">
                <a16:creationId xmlns="" xmlns:a16="http://schemas.microsoft.com/office/drawing/2014/main" id="{C07D0F1B-BD6D-4CC9-B853-9040B776B557}"/>
              </a:ext>
            </a:extLst>
          </p:cNvPr>
          <p:cNvSpPr txBox="1">
            <a:spLocks/>
          </p:cNvSpPr>
          <p:nvPr/>
        </p:nvSpPr>
        <p:spPr>
          <a:xfrm>
            <a:off x="628650" y="365126"/>
            <a:ext cx="78867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SPHARM modeling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043A5D-6926-4BDC-9BC6-9626C5B339C1}"/>
              </a:ext>
            </a:extLst>
          </p:cNvPr>
          <p:cNvSpPr>
            <a:spLocks noGrp="1"/>
          </p:cNvSpPr>
          <p:nvPr>
            <p:ph type="title"/>
          </p:nvPr>
        </p:nvSpPr>
        <p:spPr/>
        <p:txBody>
          <a:bodyPr/>
          <a:lstStyle/>
          <a:p>
            <a:r>
              <a:rPr lang="en-US" dirty="0"/>
              <a:t>Extensions of TPS to include curvature</a:t>
            </a:r>
          </a:p>
        </p:txBody>
      </p:sp>
      <p:pic>
        <p:nvPicPr>
          <p:cNvPr id="4" name="Picture 3">
            <a:extLst>
              <a:ext uri="{FF2B5EF4-FFF2-40B4-BE49-F238E27FC236}">
                <a16:creationId xmlns="" xmlns:a16="http://schemas.microsoft.com/office/drawing/2014/main" id="{B355F4FA-E682-48A2-9172-4F747CBB2503}"/>
              </a:ext>
            </a:extLst>
          </p:cNvPr>
          <p:cNvPicPr>
            <a:picLocks noChangeAspect="1"/>
          </p:cNvPicPr>
          <p:nvPr/>
        </p:nvPicPr>
        <p:blipFill>
          <a:blip r:embed="rId2"/>
          <a:stretch>
            <a:fillRect/>
          </a:stretch>
        </p:blipFill>
        <p:spPr>
          <a:xfrm>
            <a:off x="753349" y="1831771"/>
            <a:ext cx="6076950" cy="3009900"/>
          </a:xfrm>
          <a:prstGeom prst="rect">
            <a:avLst/>
          </a:prstGeom>
        </p:spPr>
      </p:pic>
      <p:sp>
        <p:nvSpPr>
          <p:cNvPr id="5" name="TextBox 4">
            <a:extLst>
              <a:ext uri="{FF2B5EF4-FFF2-40B4-BE49-F238E27FC236}">
                <a16:creationId xmlns="" xmlns:a16="http://schemas.microsoft.com/office/drawing/2014/main" id="{10B7FAD9-BC03-4F1B-8C64-598DA0CD45B5}"/>
              </a:ext>
            </a:extLst>
          </p:cNvPr>
          <p:cNvSpPr txBox="1"/>
          <p:nvPr/>
        </p:nvSpPr>
        <p:spPr>
          <a:xfrm>
            <a:off x="299315" y="5979894"/>
            <a:ext cx="7589723" cy="584775"/>
          </a:xfrm>
          <a:prstGeom prst="rect">
            <a:avLst/>
          </a:prstGeom>
          <a:noFill/>
        </p:spPr>
        <p:txBody>
          <a:bodyPr wrap="square" rtlCol="0">
            <a:spAutoFit/>
          </a:bodyPr>
          <a:lstStyle/>
          <a:p>
            <a:r>
              <a:rPr lang="en-US" sz="1600" dirty="0"/>
              <a:t>Bookstein, Fred L., and William DK Green. "A feature space for </a:t>
            </a:r>
            <a:r>
              <a:rPr lang="en-US" sz="1600" dirty="0" err="1"/>
              <a:t>edgels</a:t>
            </a:r>
            <a:r>
              <a:rPr lang="en-US" sz="1600" dirty="0"/>
              <a:t> in images with landmarks." </a:t>
            </a:r>
            <a:r>
              <a:rPr lang="en-US" sz="1600" i="1" dirty="0"/>
              <a:t>Journal of Mathematical imaging and vision</a:t>
            </a:r>
            <a:r>
              <a:rPr lang="en-US" sz="1600" dirty="0"/>
              <a:t> 3.3 (1993): 231-261.</a:t>
            </a:r>
            <a:endParaRPr lang="en-US" sz="1100" dirty="0"/>
          </a:p>
        </p:txBody>
      </p:sp>
    </p:spTree>
    <p:extLst>
      <p:ext uri="{BB962C8B-B14F-4D97-AF65-F5344CB8AC3E}">
        <p14:creationId xmlns:p14="http://schemas.microsoft.com/office/powerpoint/2010/main" val="2237226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8E07D2-2BAC-4778-9346-80065F2BC752}"/>
              </a:ext>
            </a:extLst>
          </p:cNvPr>
          <p:cNvSpPr txBox="1">
            <a:spLocks/>
          </p:cNvSpPr>
          <p:nvPr/>
        </p:nvSpPr>
        <p:spPr>
          <a:xfrm>
            <a:off x="628650" y="365126"/>
            <a:ext cx="78867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SPHARM analysis </a:t>
            </a:r>
            <a:r>
              <a:rPr lang="en-US" dirty="0" smtClean="0"/>
              <a:t>of mandibular asymmetry</a:t>
            </a:r>
            <a:endParaRPr lang="en-US" dirty="0"/>
          </a:p>
        </p:txBody>
      </p:sp>
      <p:pic>
        <p:nvPicPr>
          <p:cNvPr id="5" name="Picture 4"/>
          <p:cNvPicPr>
            <a:picLocks noChangeAspect="1"/>
          </p:cNvPicPr>
          <p:nvPr/>
        </p:nvPicPr>
        <p:blipFill>
          <a:blip r:embed="rId2"/>
          <a:stretch>
            <a:fillRect/>
          </a:stretch>
        </p:blipFill>
        <p:spPr>
          <a:xfrm>
            <a:off x="2346474" y="1662489"/>
            <a:ext cx="3331659" cy="3365143"/>
          </a:xfrm>
          <a:prstGeom prst="rect">
            <a:avLst/>
          </a:prstGeom>
        </p:spPr>
      </p:pic>
      <p:sp>
        <p:nvSpPr>
          <p:cNvPr id="7" name="Rectangle 6"/>
          <p:cNvSpPr/>
          <p:nvPr/>
        </p:nvSpPr>
        <p:spPr>
          <a:xfrm>
            <a:off x="4221238" y="2914952"/>
            <a:ext cx="907143" cy="91923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474738" y="1673981"/>
            <a:ext cx="1740076" cy="3342050"/>
          </a:xfrm>
          <a:prstGeom prst="rect">
            <a:avLst/>
          </a:prstGeom>
        </p:spPr>
      </p:pic>
      <p:sp>
        <p:nvSpPr>
          <p:cNvPr id="6" name="Text Box 28">
            <a:extLst>
              <a:ext uri="{FF2B5EF4-FFF2-40B4-BE49-F238E27FC236}">
                <a16:creationId xmlns="" xmlns:a16="http://schemas.microsoft.com/office/drawing/2014/main" id="{E8A56665-D06E-494C-B5DB-2206085AA2EE}"/>
              </a:ext>
            </a:extLst>
          </p:cNvPr>
          <p:cNvSpPr txBox="1">
            <a:spLocks noChangeArrowheads="1"/>
          </p:cNvSpPr>
          <p:nvPr/>
        </p:nvSpPr>
        <p:spPr bwMode="auto">
          <a:xfrm>
            <a:off x="0" y="5767292"/>
            <a:ext cx="8313034" cy="923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dirty="0" err="1"/>
              <a:t>Cevidanes</a:t>
            </a:r>
            <a:r>
              <a:rPr lang="en-US" altLang="en-US" dirty="0"/>
              <a:t>, Lucia HS, et al. "Three-dimensional quantification of mandibular asymmetry through cone-beam computerized tomography." Oral Surgery, Oral Medicine, Oral Pathology, Oral Radiology, and </a:t>
            </a:r>
            <a:r>
              <a:rPr lang="en-US" altLang="en-US" dirty="0" err="1"/>
              <a:t>Endodontology</a:t>
            </a:r>
            <a:r>
              <a:rPr lang="en-US" altLang="en-US" dirty="0"/>
              <a:t> 111.6 (2011): 757-770.</a:t>
            </a:r>
            <a:endParaRPr lang="en-US" altLang="en-US" dirty="0"/>
          </a:p>
        </p:txBody>
      </p:sp>
      <p:pic>
        <p:nvPicPr>
          <p:cNvPr id="4" name="Picture 3"/>
          <p:cNvPicPr>
            <a:picLocks noChangeAspect="1"/>
          </p:cNvPicPr>
          <p:nvPr/>
        </p:nvPicPr>
        <p:blipFill>
          <a:blip r:embed="rId4">
            <a:clrChange>
              <a:clrFrom>
                <a:srgbClr val="A3A1E1"/>
              </a:clrFrom>
              <a:clrTo>
                <a:srgbClr val="A3A1E1">
                  <a:alpha val="0"/>
                </a:srgbClr>
              </a:clrTo>
            </a:clrChange>
          </a:blip>
          <a:stretch>
            <a:fillRect/>
          </a:stretch>
        </p:blipFill>
        <p:spPr>
          <a:xfrm>
            <a:off x="4713274" y="1674585"/>
            <a:ext cx="3728733" cy="3332843"/>
          </a:xfrm>
          <a:prstGeom prst="rect">
            <a:avLst/>
          </a:prstGeom>
        </p:spPr>
      </p:pic>
    </p:spTree>
    <p:extLst>
      <p:ext uri="{BB962C8B-B14F-4D97-AF65-F5344CB8AC3E}">
        <p14:creationId xmlns:p14="http://schemas.microsoft.com/office/powerpoint/2010/main" val="1142135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F3E0F-E84C-42B5-98AF-92FB4E7EA186}"/>
              </a:ext>
            </a:extLst>
          </p:cNvPr>
          <p:cNvSpPr>
            <a:spLocks noGrp="1"/>
          </p:cNvSpPr>
          <p:nvPr>
            <p:ph type="title"/>
          </p:nvPr>
        </p:nvSpPr>
        <p:spPr/>
        <p:txBody>
          <a:bodyPr/>
          <a:lstStyle/>
          <a:p>
            <a:r>
              <a:rPr lang="en-US" dirty="0"/>
              <a:t>Slicer SALT: Shape </a:t>
            </a:r>
            <a:r>
              <a:rPr lang="en-US" dirty="0" err="1"/>
              <a:t>AnaLysis</a:t>
            </a:r>
            <a:r>
              <a:rPr lang="en-US" dirty="0"/>
              <a:t> Toolbox</a:t>
            </a:r>
          </a:p>
        </p:txBody>
      </p:sp>
      <p:pic>
        <p:nvPicPr>
          <p:cNvPr id="6" name="Picture 5" descr="A screen shot of a computer&#10;&#10;Description automatically generated">
            <a:extLst>
              <a:ext uri="{FF2B5EF4-FFF2-40B4-BE49-F238E27FC236}">
                <a16:creationId xmlns="" xmlns:a16="http://schemas.microsoft.com/office/drawing/2014/main" id="{3CB0A63F-C575-45EA-ACD6-59F87C167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29" y="2083438"/>
            <a:ext cx="6797209" cy="3763689"/>
          </a:xfrm>
          <a:prstGeom prst="rect">
            <a:avLst/>
          </a:prstGeom>
        </p:spPr>
      </p:pic>
      <p:sp>
        <p:nvSpPr>
          <p:cNvPr id="7" name="TextBox 6">
            <a:extLst>
              <a:ext uri="{FF2B5EF4-FFF2-40B4-BE49-F238E27FC236}">
                <a16:creationId xmlns="" xmlns:a16="http://schemas.microsoft.com/office/drawing/2014/main" id="{2B91CBDA-2447-4FE8-949A-B6D306EF7967}"/>
              </a:ext>
            </a:extLst>
          </p:cNvPr>
          <p:cNvSpPr txBox="1"/>
          <p:nvPr/>
        </p:nvSpPr>
        <p:spPr>
          <a:xfrm>
            <a:off x="7251094" y="2083438"/>
            <a:ext cx="1782069" cy="2031325"/>
          </a:xfrm>
          <a:prstGeom prst="rect">
            <a:avLst/>
          </a:prstGeom>
          <a:noFill/>
        </p:spPr>
        <p:txBody>
          <a:bodyPr wrap="square" rtlCol="0">
            <a:spAutoFit/>
          </a:bodyPr>
          <a:lstStyle/>
          <a:p>
            <a:r>
              <a:rPr lang="en-US" dirty="0"/>
              <a:t>Compute point distributed models (</a:t>
            </a:r>
            <a:r>
              <a:rPr lang="en-US" dirty="0" err="1"/>
              <a:t>pdm</a:t>
            </a:r>
            <a:r>
              <a:rPr lang="en-US" dirty="0"/>
              <a:t>) using spherical harmonic representation (SPHARM-PDM)</a:t>
            </a:r>
          </a:p>
        </p:txBody>
      </p:sp>
    </p:spTree>
    <p:extLst>
      <p:ext uri="{BB962C8B-B14F-4D97-AF65-F5344CB8AC3E}">
        <p14:creationId xmlns:p14="http://schemas.microsoft.com/office/powerpoint/2010/main" val="120871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A2D683-0E3C-447B-850C-7874FDC68E25}"/>
              </a:ext>
            </a:extLst>
          </p:cNvPr>
          <p:cNvSpPr>
            <a:spLocks noGrp="1"/>
          </p:cNvSpPr>
          <p:nvPr>
            <p:ph type="title"/>
          </p:nvPr>
        </p:nvSpPr>
        <p:spPr/>
        <p:txBody>
          <a:bodyPr/>
          <a:lstStyle/>
          <a:p>
            <a:r>
              <a:rPr lang="en-US" dirty="0"/>
              <a:t>Limitations of SPHARM methods</a:t>
            </a:r>
          </a:p>
        </p:txBody>
      </p:sp>
      <p:sp>
        <p:nvSpPr>
          <p:cNvPr id="3" name="TextBox 2">
            <a:extLst>
              <a:ext uri="{FF2B5EF4-FFF2-40B4-BE49-F238E27FC236}">
                <a16:creationId xmlns="" xmlns:a16="http://schemas.microsoft.com/office/drawing/2014/main" id="{B439264E-4E53-42C2-AE42-665510C4A78B}"/>
              </a:ext>
            </a:extLst>
          </p:cNvPr>
          <p:cNvSpPr txBox="1"/>
          <p:nvPr/>
        </p:nvSpPr>
        <p:spPr>
          <a:xfrm>
            <a:off x="628649" y="1690687"/>
            <a:ext cx="5582965" cy="3416320"/>
          </a:xfrm>
          <a:prstGeom prst="rect">
            <a:avLst/>
          </a:prstGeom>
          <a:noFill/>
        </p:spPr>
        <p:txBody>
          <a:bodyPr wrap="square" rtlCol="0">
            <a:spAutoFit/>
          </a:bodyPr>
          <a:lstStyle/>
          <a:p>
            <a:endParaRPr lang="en-US" sz="2400" dirty="0"/>
          </a:p>
          <a:p>
            <a:pPr marL="285750" indent="-285750">
              <a:buFont typeface="Arial" panose="020B0604020202020204" pitchFamily="34" charset="0"/>
              <a:buChar char="•"/>
            </a:pPr>
            <a:r>
              <a:rPr lang="en-US" sz="2400" dirty="0"/>
              <a:t>Requirement  for spherical topology of meshes</a:t>
            </a:r>
          </a:p>
          <a:p>
            <a:pPr marL="285750" indent="-285750">
              <a:buFont typeface="Arial" panose="020B0604020202020204" pitchFamily="34" charset="0"/>
              <a:buChar char="•"/>
            </a:pPr>
            <a:r>
              <a:rPr lang="en-US" sz="2400" dirty="0"/>
              <a:t>Challenging for complicated or noisy data sets</a:t>
            </a:r>
          </a:p>
          <a:p>
            <a:pPr marL="285750" indent="-285750">
              <a:buFont typeface="Arial" panose="020B0604020202020204" pitchFamily="34" charset="0"/>
              <a:buChar char="•"/>
            </a:pPr>
            <a:r>
              <a:rPr lang="en-US" sz="2400" dirty="0"/>
              <a:t>Developed for high N of shapes with similar morphology – should preform a quality assessment to check for correspondence issues</a:t>
            </a:r>
          </a:p>
        </p:txBody>
      </p:sp>
      <p:pic>
        <p:nvPicPr>
          <p:cNvPr id="2050" name="Picture 2" descr="Reflective Warning Signs - Caution">
            <a:extLst>
              <a:ext uri="{FF2B5EF4-FFF2-40B4-BE49-F238E27FC236}">
                <a16:creationId xmlns="" xmlns:a16="http://schemas.microsoft.com/office/drawing/2014/main" id="{FCB05D07-CBAB-4366-82CC-7A93E9472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614" y="1690687"/>
            <a:ext cx="2922290" cy="292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89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Coming soon</a:t>
            </a:r>
            <a:endParaRPr lang="en-US" dirty="0"/>
          </a:p>
        </p:txBody>
      </p:sp>
      <p:pic>
        <p:nvPicPr>
          <p:cNvPr id="3" name="Picture 2"/>
          <p:cNvPicPr>
            <a:picLocks noChangeAspect="1"/>
          </p:cNvPicPr>
          <p:nvPr/>
        </p:nvPicPr>
        <p:blipFill>
          <a:blip r:embed="rId2"/>
          <a:stretch>
            <a:fillRect/>
          </a:stretch>
        </p:blipFill>
        <p:spPr>
          <a:xfrm>
            <a:off x="717292" y="1689461"/>
            <a:ext cx="7243472" cy="4361971"/>
          </a:xfrm>
          <a:prstGeom prst="rect">
            <a:avLst/>
          </a:prstGeom>
        </p:spPr>
      </p:pic>
    </p:spTree>
    <p:extLst>
      <p:ext uri="{BB962C8B-B14F-4D97-AF65-F5344CB8AC3E}">
        <p14:creationId xmlns:p14="http://schemas.microsoft.com/office/powerpoint/2010/main" val="1187462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507" y="1949601"/>
            <a:ext cx="4644874" cy="1325563"/>
          </a:xfrm>
        </p:spPr>
        <p:txBody>
          <a:bodyPr/>
          <a:lstStyle/>
          <a:p>
            <a:r>
              <a:rPr lang="en-US" dirty="0" smtClean="0"/>
              <a:t>Questions?</a:t>
            </a:r>
            <a:endParaRPr lang="en-US" dirty="0"/>
          </a:p>
        </p:txBody>
      </p:sp>
    </p:spTree>
    <p:extLst>
      <p:ext uri="{BB962C8B-B14F-4D97-AF65-F5344CB8AC3E}">
        <p14:creationId xmlns:p14="http://schemas.microsoft.com/office/powerpoint/2010/main" val="3834913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12" y="0"/>
            <a:ext cx="7886700" cy="1325563"/>
          </a:xfrm>
        </p:spPr>
        <p:txBody>
          <a:bodyPr/>
          <a:lstStyle/>
          <a:p>
            <a:r>
              <a:rPr lang="en-US" dirty="0" smtClean="0"/>
              <a:t>Resources</a:t>
            </a:r>
            <a:endParaRPr lang="en-US" dirty="0"/>
          </a:p>
        </p:txBody>
      </p:sp>
      <p:sp>
        <p:nvSpPr>
          <p:cNvPr id="3" name="TextBox 2"/>
          <p:cNvSpPr txBox="1"/>
          <p:nvPr/>
        </p:nvSpPr>
        <p:spPr>
          <a:xfrm>
            <a:off x="435429" y="1083783"/>
            <a:ext cx="8273143" cy="6924971"/>
          </a:xfrm>
          <a:prstGeom prst="rect">
            <a:avLst/>
          </a:prstGeom>
          <a:noFill/>
        </p:spPr>
        <p:txBody>
          <a:bodyPr wrap="square" rtlCol="0">
            <a:spAutoFit/>
          </a:bodyPr>
          <a:lstStyle/>
          <a:p>
            <a:r>
              <a:rPr lang="en-US" sz="1200" dirty="0"/>
              <a:t>Watanabe, </a:t>
            </a:r>
            <a:r>
              <a:rPr lang="en-US" sz="1200" dirty="0" err="1"/>
              <a:t>Akinobu</a:t>
            </a:r>
            <a:r>
              <a:rPr lang="en-US" sz="1200" dirty="0"/>
              <a:t>. "How many landmarks are enough to characterize shape and size variation?." </a:t>
            </a:r>
            <a:r>
              <a:rPr lang="en-US" sz="1200" dirty="0" err="1"/>
              <a:t>PloS</a:t>
            </a:r>
            <a:r>
              <a:rPr lang="en-US" sz="1200" dirty="0"/>
              <a:t> one 13.6 (2018): e0198341</a:t>
            </a:r>
            <a:r>
              <a:rPr lang="en-US" sz="1200" dirty="0" smtClean="0"/>
              <a:t>.</a:t>
            </a:r>
          </a:p>
          <a:p>
            <a:endParaRPr lang="en-US" sz="1200" dirty="0"/>
          </a:p>
          <a:p>
            <a:r>
              <a:rPr lang="en-US" sz="1200" dirty="0"/>
              <a:t>Moyers, Robert E., and Fred L. </a:t>
            </a:r>
            <a:r>
              <a:rPr lang="en-US" sz="1200" dirty="0" err="1"/>
              <a:t>Bookstein</a:t>
            </a:r>
            <a:r>
              <a:rPr lang="en-US" sz="1200" dirty="0"/>
              <a:t>. "The inappropriateness of conventional </a:t>
            </a:r>
            <a:r>
              <a:rPr lang="en-US" sz="1200" dirty="0" err="1"/>
              <a:t>cephalometrics</a:t>
            </a:r>
            <a:r>
              <a:rPr lang="en-US" sz="1200" dirty="0"/>
              <a:t>." </a:t>
            </a:r>
            <a:r>
              <a:rPr lang="en-US" sz="1200" i="1" dirty="0"/>
              <a:t>American Journal of Orthodontics and </a:t>
            </a:r>
            <a:r>
              <a:rPr lang="en-US" sz="1200" i="1" dirty="0" err="1"/>
              <a:t>Dentofacial</a:t>
            </a:r>
            <a:r>
              <a:rPr lang="en-US" sz="1200" i="1" dirty="0"/>
              <a:t> Orthopedics</a:t>
            </a:r>
            <a:r>
              <a:rPr lang="en-US" sz="1200" dirty="0"/>
              <a:t> 75.6 (1979): 599-617</a:t>
            </a:r>
            <a:r>
              <a:rPr lang="en-US" sz="1200" dirty="0" smtClean="0"/>
              <a:t>.</a:t>
            </a:r>
          </a:p>
          <a:p>
            <a:endParaRPr lang="en-US" sz="1200" dirty="0"/>
          </a:p>
          <a:p>
            <a:r>
              <a:rPr lang="en-US" sz="1200" dirty="0" err="1"/>
              <a:t>Bookstein</a:t>
            </a:r>
            <a:r>
              <a:rPr lang="en-US" sz="1200" dirty="0"/>
              <a:t>, Fred L., and William DK Green. "A feature space for </a:t>
            </a:r>
            <a:r>
              <a:rPr lang="en-US" sz="1200" dirty="0" err="1"/>
              <a:t>edgels</a:t>
            </a:r>
            <a:r>
              <a:rPr lang="en-US" sz="1200" dirty="0"/>
              <a:t> in images with landmarks." </a:t>
            </a:r>
            <a:r>
              <a:rPr lang="en-US" sz="1200" i="1" dirty="0"/>
              <a:t>Journal of Mathematical imaging and vision</a:t>
            </a:r>
            <a:r>
              <a:rPr lang="en-US" sz="1200" dirty="0"/>
              <a:t> 3.3 (1993): 231-261.</a:t>
            </a:r>
          </a:p>
          <a:p>
            <a:endParaRPr lang="en-US" sz="1200" dirty="0"/>
          </a:p>
          <a:p>
            <a:r>
              <a:rPr lang="en-US" sz="1200" dirty="0"/>
              <a:t>Cutting, Court, et al. "A three-dimensional smooth surface analysis of untreated </a:t>
            </a:r>
            <a:r>
              <a:rPr lang="en-US" sz="1200" dirty="0" err="1"/>
              <a:t>Crouzon's</a:t>
            </a:r>
            <a:r>
              <a:rPr lang="en-US" sz="1200" dirty="0"/>
              <a:t> syndrome in the adult." </a:t>
            </a:r>
            <a:r>
              <a:rPr lang="en-US" sz="1200" i="1" dirty="0"/>
              <a:t>The Journal of craniofacial surgery</a:t>
            </a:r>
            <a:r>
              <a:rPr lang="en-US" sz="1200" dirty="0"/>
              <a:t> 6.6 (1995): 444-453</a:t>
            </a:r>
            <a:r>
              <a:rPr lang="en-US" sz="1200" dirty="0" smtClean="0"/>
              <a:t>.</a:t>
            </a:r>
          </a:p>
          <a:p>
            <a:endParaRPr lang="en-US" sz="1200" dirty="0"/>
          </a:p>
          <a:p>
            <a:r>
              <a:rPr lang="en-US" sz="1200" dirty="0"/>
              <a:t>Andresen, Per </a:t>
            </a:r>
            <a:r>
              <a:rPr lang="en-US" sz="1200" dirty="0" err="1"/>
              <a:t>Rønsholt</a:t>
            </a:r>
            <a:r>
              <a:rPr lang="en-US" sz="1200" dirty="0"/>
              <a:t>, and </a:t>
            </a:r>
            <a:r>
              <a:rPr lang="en-US" sz="1200" dirty="0" err="1"/>
              <a:t>Mads</a:t>
            </a:r>
            <a:r>
              <a:rPr lang="en-US" sz="1200" dirty="0"/>
              <a:t> Nielsen. "Non-rigid registration by geometry-constrained diffusion." </a:t>
            </a:r>
            <a:r>
              <a:rPr lang="en-US" sz="1200" i="1" dirty="0"/>
              <a:t>Medical Image Analysis</a:t>
            </a:r>
            <a:r>
              <a:rPr lang="en-US" sz="1200" dirty="0"/>
              <a:t> 5.2 (2001): 81-88</a:t>
            </a:r>
            <a:r>
              <a:rPr lang="en-US" sz="1200" dirty="0" smtClean="0"/>
              <a:t>.</a:t>
            </a:r>
          </a:p>
          <a:p>
            <a:endParaRPr lang="en-US" sz="1200" dirty="0"/>
          </a:p>
          <a:p>
            <a:r>
              <a:rPr lang="en-US" sz="1200" dirty="0" err="1">
                <a:solidFill>
                  <a:srgbClr val="222222"/>
                </a:solidFill>
              </a:rPr>
              <a:t>Gunz</a:t>
            </a:r>
            <a:r>
              <a:rPr lang="en-US" sz="1200" dirty="0">
                <a:solidFill>
                  <a:srgbClr val="222222"/>
                </a:solidFill>
              </a:rPr>
              <a:t>, Philipp, Philipp </a:t>
            </a:r>
            <a:r>
              <a:rPr lang="en-US" sz="1200" dirty="0" err="1">
                <a:solidFill>
                  <a:srgbClr val="222222"/>
                </a:solidFill>
              </a:rPr>
              <a:t>Mitteroecker</a:t>
            </a:r>
            <a:r>
              <a:rPr lang="en-US" sz="1200" dirty="0">
                <a:solidFill>
                  <a:srgbClr val="222222"/>
                </a:solidFill>
              </a:rPr>
              <a:t>, and Fred L. </a:t>
            </a:r>
            <a:r>
              <a:rPr lang="en-US" sz="1200" dirty="0" err="1">
                <a:solidFill>
                  <a:srgbClr val="222222"/>
                </a:solidFill>
              </a:rPr>
              <a:t>Bookstein</a:t>
            </a:r>
            <a:r>
              <a:rPr lang="en-US" sz="1200" dirty="0">
                <a:solidFill>
                  <a:srgbClr val="222222"/>
                </a:solidFill>
              </a:rPr>
              <a:t>. "</a:t>
            </a:r>
            <a:r>
              <a:rPr lang="en-US" sz="1200" dirty="0" err="1">
                <a:solidFill>
                  <a:srgbClr val="222222"/>
                </a:solidFill>
              </a:rPr>
              <a:t>Semilandmarks</a:t>
            </a:r>
            <a:r>
              <a:rPr lang="en-US" sz="1200" dirty="0">
                <a:solidFill>
                  <a:srgbClr val="222222"/>
                </a:solidFill>
              </a:rPr>
              <a:t> in three dimensions." </a:t>
            </a:r>
            <a:r>
              <a:rPr lang="en-US" sz="1200" i="1" dirty="0">
                <a:solidFill>
                  <a:srgbClr val="222222"/>
                </a:solidFill>
              </a:rPr>
              <a:t>Modern </a:t>
            </a:r>
            <a:r>
              <a:rPr lang="en-US" sz="1200" i="1" dirty="0" err="1">
                <a:solidFill>
                  <a:srgbClr val="222222"/>
                </a:solidFill>
              </a:rPr>
              <a:t>morphometrics</a:t>
            </a:r>
            <a:r>
              <a:rPr lang="en-US" sz="1200" i="1" dirty="0">
                <a:solidFill>
                  <a:srgbClr val="222222"/>
                </a:solidFill>
              </a:rPr>
              <a:t> in physical anthropology</a:t>
            </a:r>
            <a:r>
              <a:rPr lang="en-US" sz="1200" dirty="0">
                <a:solidFill>
                  <a:srgbClr val="222222"/>
                </a:solidFill>
              </a:rPr>
              <a:t>. Springer, Boston, MA, 2005. 73-98.</a:t>
            </a:r>
            <a:endParaRPr lang="en-US" sz="1200" dirty="0"/>
          </a:p>
          <a:p>
            <a:endParaRPr lang="en-US" sz="1200" dirty="0" smtClean="0"/>
          </a:p>
          <a:p>
            <a:r>
              <a:rPr lang="en-US" sz="1200" dirty="0">
                <a:solidFill>
                  <a:srgbClr val="222222"/>
                </a:solidFill>
              </a:rPr>
              <a:t>Perez, S. Ivan, Valeria Bernal, and Paula N. Gonzalez. "Differences between sliding semi‐landmark methods in geometric </a:t>
            </a:r>
            <a:r>
              <a:rPr lang="en-US" sz="1200" dirty="0" err="1">
                <a:solidFill>
                  <a:srgbClr val="222222"/>
                </a:solidFill>
              </a:rPr>
              <a:t>morphometrics</a:t>
            </a:r>
            <a:r>
              <a:rPr lang="en-US" sz="1200" dirty="0">
                <a:solidFill>
                  <a:srgbClr val="222222"/>
                </a:solidFill>
              </a:rPr>
              <a:t>, with an application to human craniofacial and dental variation." </a:t>
            </a:r>
            <a:r>
              <a:rPr lang="en-US" sz="1200" i="1" dirty="0">
                <a:solidFill>
                  <a:srgbClr val="222222"/>
                </a:solidFill>
              </a:rPr>
              <a:t>Journal of anatomy</a:t>
            </a:r>
            <a:r>
              <a:rPr lang="en-US" sz="1200" dirty="0">
                <a:solidFill>
                  <a:srgbClr val="222222"/>
                </a:solidFill>
              </a:rPr>
              <a:t> 208.6 (2006): 769-784</a:t>
            </a:r>
            <a:r>
              <a:rPr lang="en-US" sz="1200" dirty="0" smtClean="0">
                <a:solidFill>
                  <a:srgbClr val="222222"/>
                </a:solidFill>
              </a:rPr>
              <a:t>.</a:t>
            </a:r>
          </a:p>
          <a:p>
            <a:endParaRPr lang="en-US" sz="1200" dirty="0">
              <a:solidFill>
                <a:srgbClr val="222222"/>
              </a:solidFill>
            </a:endParaRPr>
          </a:p>
          <a:p>
            <a:r>
              <a:rPr lang="en-US" sz="1200" dirty="0" err="1">
                <a:solidFill>
                  <a:srgbClr val="222222"/>
                </a:solidFill>
              </a:rPr>
              <a:t>Ekrami</a:t>
            </a:r>
            <a:r>
              <a:rPr lang="en-US" sz="1200" dirty="0">
                <a:solidFill>
                  <a:srgbClr val="222222"/>
                </a:solidFill>
              </a:rPr>
              <a:t>, </a:t>
            </a:r>
            <a:r>
              <a:rPr lang="en-US" sz="1200" dirty="0" err="1">
                <a:solidFill>
                  <a:srgbClr val="222222"/>
                </a:solidFill>
              </a:rPr>
              <a:t>Omid</a:t>
            </a:r>
            <a:r>
              <a:rPr lang="en-US" sz="1200" dirty="0">
                <a:solidFill>
                  <a:srgbClr val="222222"/>
                </a:solidFill>
              </a:rPr>
              <a:t>, et al. "Measuring asymmetry from high-density 3D surface scans: An application to human faces." </a:t>
            </a:r>
            <a:r>
              <a:rPr lang="en-US" sz="1200" i="1" dirty="0" err="1">
                <a:solidFill>
                  <a:srgbClr val="222222"/>
                </a:solidFill>
              </a:rPr>
              <a:t>PloS</a:t>
            </a:r>
            <a:r>
              <a:rPr lang="en-US" sz="1200" i="1" dirty="0">
                <a:solidFill>
                  <a:srgbClr val="222222"/>
                </a:solidFill>
              </a:rPr>
              <a:t> one</a:t>
            </a:r>
            <a:r>
              <a:rPr lang="en-US" sz="1200" dirty="0">
                <a:solidFill>
                  <a:srgbClr val="222222"/>
                </a:solidFill>
              </a:rPr>
              <a:t>13.12 (2018): e0207895</a:t>
            </a:r>
            <a:r>
              <a:rPr lang="en-US" sz="1200" dirty="0" smtClean="0">
                <a:solidFill>
                  <a:srgbClr val="222222"/>
                </a:solidFill>
              </a:rPr>
              <a:t>.</a:t>
            </a:r>
          </a:p>
          <a:p>
            <a:endParaRPr lang="en-US" sz="1200" dirty="0">
              <a:solidFill>
                <a:srgbClr val="222222"/>
              </a:solidFill>
            </a:endParaRPr>
          </a:p>
          <a:p>
            <a:r>
              <a:rPr lang="en-US" sz="1200" dirty="0" err="1"/>
              <a:t>Darvann</a:t>
            </a:r>
            <a:r>
              <a:rPr lang="en-US" sz="1200" dirty="0"/>
              <a:t>, </a:t>
            </a:r>
            <a:r>
              <a:rPr lang="en-US" sz="1200" dirty="0" err="1"/>
              <a:t>Tron</a:t>
            </a:r>
            <a:r>
              <a:rPr lang="en-US" sz="1200" dirty="0"/>
              <a:t> A., et al. "Automated quantification and analysis of facial asymmetry in children with arthritis in the </a:t>
            </a:r>
            <a:r>
              <a:rPr lang="en-US" sz="1200" dirty="0" err="1"/>
              <a:t>temporomandibular</a:t>
            </a:r>
            <a:r>
              <a:rPr lang="en-US" sz="1200" dirty="0"/>
              <a:t> joint." </a:t>
            </a:r>
            <a:r>
              <a:rPr lang="en-US" sz="1200" i="1" dirty="0"/>
              <a:t>2011 IEEE International Symposium on Biomedical Imaging: From Nano to Macro</a:t>
            </a:r>
            <a:r>
              <a:rPr lang="en-US" sz="1200" dirty="0"/>
              <a:t>. IEEE, 2011</a:t>
            </a:r>
            <a:r>
              <a:rPr lang="en-US" sz="1200" dirty="0" smtClean="0"/>
              <a:t>.</a:t>
            </a:r>
            <a:endParaRPr lang="en-US" sz="1200" dirty="0" smtClean="0">
              <a:solidFill>
                <a:srgbClr val="222222"/>
              </a:solidFill>
            </a:endParaRPr>
          </a:p>
          <a:p>
            <a:endParaRPr lang="en-US" sz="1200" dirty="0">
              <a:solidFill>
                <a:srgbClr val="222222"/>
              </a:solidFill>
            </a:endParaRPr>
          </a:p>
          <a:p>
            <a:r>
              <a:rPr lang="en-US" altLang="en-US" sz="1200" b="1" dirty="0" err="1"/>
              <a:t>Styner</a:t>
            </a:r>
            <a:r>
              <a:rPr lang="en-US" altLang="en-US" sz="1200" dirty="0"/>
              <a:t>, Lieberman, </a:t>
            </a:r>
            <a:r>
              <a:rPr lang="en-US" altLang="en-US" sz="1200" dirty="0" err="1"/>
              <a:t>Pantazis</a:t>
            </a:r>
            <a:r>
              <a:rPr lang="en-US" altLang="en-US" sz="1200" dirty="0"/>
              <a:t>, </a:t>
            </a:r>
            <a:r>
              <a:rPr lang="en-US" altLang="en-US" sz="1200" dirty="0" err="1"/>
              <a:t>Gerig</a:t>
            </a:r>
            <a:r>
              <a:rPr lang="en-US" altLang="en-US" sz="1200" dirty="0"/>
              <a:t>: Boundary and Medial Shape Analysis of the Hippocampus in Schizophrenia, Medical Image Analysis, 2004, </a:t>
            </a:r>
            <a:r>
              <a:rPr lang="en-US" altLang="en-US" sz="1200" dirty="0" err="1"/>
              <a:t>pp</a:t>
            </a:r>
            <a:r>
              <a:rPr lang="en-US" altLang="en-US" sz="1200" dirty="0"/>
              <a:t> 197-</a:t>
            </a:r>
            <a:r>
              <a:rPr lang="en-US" altLang="en-US" sz="1200" dirty="0" smtClean="0"/>
              <a:t>203</a:t>
            </a:r>
            <a:endParaRPr lang="en-US" sz="1200" dirty="0" smtClean="0">
              <a:solidFill>
                <a:srgbClr val="222222"/>
              </a:solidFill>
            </a:endParaRPr>
          </a:p>
          <a:p>
            <a:endParaRPr lang="en-US" sz="1200" dirty="0">
              <a:solidFill>
                <a:srgbClr val="222222"/>
              </a:solidFill>
            </a:endParaRPr>
          </a:p>
          <a:p>
            <a:endParaRPr lang="en-US" sz="1200" dirty="0"/>
          </a:p>
          <a:p>
            <a:endParaRPr lang="en-US" sz="1200" dirty="0"/>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315934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0173DF-1E43-4C4F-92C8-F4BA59BEDB34}"/>
              </a:ext>
            </a:extLst>
          </p:cNvPr>
          <p:cNvSpPr>
            <a:spLocks noGrp="1"/>
          </p:cNvSpPr>
          <p:nvPr>
            <p:ph type="title"/>
          </p:nvPr>
        </p:nvSpPr>
        <p:spPr/>
        <p:txBody>
          <a:bodyPr/>
          <a:lstStyle/>
          <a:p>
            <a:r>
              <a:rPr lang="en-US" dirty="0"/>
              <a:t>Smooth surface analysis</a:t>
            </a:r>
          </a:p>
        </p:txBody>
      </p:sp>
      <p:sp>
        <p:nvSpPr>
          <p:cNvPr id="5" name="Rectangle 1">
            <a:extLst>
              <a:ext uri="{FF2B5EF4-FFF2-40B4-BE49-F238E27FC236}">
                <a16:creationId xmlns="" xmlns:a16="http://schemas.microsoft.com/office/drawing/2014/main" id="{27AAB533-6354-4166-8BDC-533682766568}"/>
              </a:ext>
            </a:extLst>
          </p:cNvPr>
          <p:cNvSpPr>
            <a:spLocks noChangeArrowheads="1"/>
          </p:cNvSpPr>
          <p:nvPr/>
        </p:nvSpPr>
        <p:spPr bwMode="auto">
          <a:xfrm>
            <a:off x="-134748" y="-131558"/>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 xmlns:a16="http://schemas.microsoft.com/office/drawing/2014/main" id="{63865904-A527-490D-A22F-55AC9C908B2E}"/>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 xmlns:a16="http://schemas.microsoft.com/office/drawing/2014/main" id="{628F55DD-E19F-4052-ABA6-F176D12ACB44}"/>
              </a:ext>
            </a:extLst>
          </p:cNvPr>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 xmlns:a16="http://schemas.microsoft.com/office/drawing/2014/main" id="{AA3B2817-A518-4DC1-8D19-F9DB368AB1FA}"/>
              </a:ext>
            </a:extLst>
          </p:cNvPr>
          <p:cNvSpPr txBox="1"/>
          <p:nvPr/>
        </p:nvSpPr>
        <p:spPr>
          <a:xfrm>
            <a:off x="243062" y="6024573"/>
            <a:ext cx="7589723" cy="584775"/>
          </a:xfrm>
          <a:prstGeom prst="rect">
            <a:avLst/>
          </a:prstGeom>
          <a:noFill/>
        </p:spPr>
        <p:txBody>
          <a:bodyPr wrap="square" rtlCol="0">
            <a:spAutoFit/>
          </a:bodyPr>
          <a:lstStyle/>
          <a:p>
            <a:r>
              <a:rPr lang="en-US" sz="1600" dirty="0"/>
              <a:t>Cutting, Court, et al. "A three-dimensional smooth surface analysis of untreated Crouzon's syndrome in the adult." </a:t>
            </a:r>
            <a:r>
              <a:rPr lang="en-US" sz="1600" i="1" dirty="0"/>
              <a:t>The Journal of craniofacial surgery</a:t>
            </a:r>
            <a:r>
              <a:rPr lang="en-US" sz="1600" dirty="0"/>
              <a:t> 6.6 (1995): 444-453.</a:t>
            </a:r>
            <a:endParaRPr lang="en-US" sz="1100" dirty="0"/>
          </a:p>
        </p:txBody>
      </p:sp>
      <p:sp>
        <p:nvSpPr>
          <p:cNvPr id="11" name="Rectangle 5">
            <a:extLst>
              <a:ext uri="{FF2B5EF4-FFF2-40B4-BE49-F238E27FC236}">
                <a16:creationId xmlns="" xmlns:a16="http://schemas.microsoft.com/office/drawing/2014/main" id="{0593EA35-4226-4ECA-BD18-B6F8474F1E1E}"/>
              </a:ext>
            </a:extLst>
          </p:cNvPr>
          <p:cNvSpPr>
            <a:spLocks noChangeArrowheads="1"/>
          </p:cNvSpPr>
          <p:nvPr/>
        </p:nvSpPr>
        <p:spPr bwMode="auto">
          <a:xfrm>
            <a:off x="304800" y="3048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Open Sans"/>
              </a:rPr>
              <a:t>Cutting, C, et al. “A Three-Dimensional Smooth Surface Analysis of Untreated Crouzon's Syndrome in the Adult.” </a:t>
            </a:r>
            <a:r>
              <a:rPr kumimoji="0" lang="en-US" altLang="en-US" sz="1100" b="0" i="1" u="none" strike="noStrike" cap="none" normalizeH="0" baseline="0" dirty="0">
                <a:ln>
                  <a:noFill/>
                </a:ln>
                <a:solidFill>
                  <a:srgbClr val="000000"/>
                </a:solidFill>
                <a:effectLst/>
                <a:latin typeface="Open Sans"/>
              </a:rPr>
              <a:t>The Journal of Craniofacial Surgery.</a:t>
            </a:r>
            <a:r>
              <a:rPr kumimoji="0" lang="en-US" altLang="en-US" sz="1100" b="0" i="0" u="none" strike="noStrike" cap="none" normalizeH="0" baseline="0" dirty="0">
                <a:ln>
                  <a:noFill/>
                </a:ln>
                <a:solidFill>
                  <a:srgbClr val="000000"/>
                </a:solidFill>
                <a:effectLst/>
                <a:latin typeface="Open Sans"/>
              </a:rPr>
              <a:t>, vol. 6, no. 6, 1995, pp. 444–453.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 xmlns:a16="http://schemas.microsoft.com/office/drawing/2014/main" id="{7D0DFCE7-C575-4D49-9D40-1D46010DBF0F}"/>
              </a:ext>
            </a:extLst>
          </p:cNvPr>
          <p:cNvPicPr>
            <a:picLocks noChangeAspect="1"/>
          </p:cNvPicPr>
          <p:nvPr/>
        </p:nvPicPr>
        <p:blipFill>
          <a:blip r:embed="rId3"/>
          <a:stretch>
            <a:fillRect/>
          </a:stretch>
        </p:blipFill>
        <p:spPr>
          <a:xfrm>
            <a:off x="492113" y="1570008"/>
            <a:ext cx="6084570" cy="4197021"/>
          </a:xfrm>
          <a:prstGeom prst="rect">
            <a:avLst/>
          </a:prstGeom>
        </p:spPr>
      </p:pic>
      <p:sp>
        <p:nvSpPr>
          <p:cNvPr id="13" name="TextBox 12">
            <a:extLst>
              <a:ext uri="{FF2B5EF4-FFF2-40B4-BE49-F238E27FC236}">
                <a16:creationId xmlns="" xmlns:a16="http://schemas.microsoft.com/office/drawing/2014/main" id="{9C2905C7-C77E-4982-99C9-4203A0158858}"/>
              </a:ext>
            </a:extLst>
          </p:cNvPr>
          <p:cNvSpPr txBox="1"/>
          <p:nvPr/>
        </p:nvSpPr>
        <p:spPr>
          <a:xfrm>
            <a:off x="6797615" y="1570008"/>
            <a:ext cx="2070340" cy="2031325"/>
          </a:xfrm>
          <a:prstGeom prst="rect">
            <a:avLst/>
          </a:prstGeom>
          <a:noFill/>
        </p:spPr>
        <p:txBody>
          <a:bodyPr wrap="square" rtlCol="0">
            <a:spAutoFit/>
          </a:bodyPr>
          <a:lstStyle/>
          <a:p>
            <a:r>
              <a:rPr lang="en-US" dirty="0">
                <a:solidFill>
                  <a:srgbClr val="0070C0"/>
                </a:solidFill>
              </a:rPr>
              <a:t>Combines the idea of constructed landmarks with previous work on parametric averaging of surfaces</a:t>
            </a:r>
          </a:p>
        </p:txBody>
      </p:sp>
    </p:spTree>
    <p:extLst>
      <p:ext uri="{BB962C8B-B14F-4D97-AF65-F5344CB8AC3E}">
        <p14:creationId xmlns:p14="http://schemas.microsoft.com/office/powerpoint/2010/main" val="3507145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7B4E29-51A4-4C21-8E63-8FF398579040}"/>
              </a:ext>
            </a:extLst>
          </p:cNvPr>
          <p:cNvSpPr>
            <a:spLocks noGrp="1"/>
          </p:cNvSpPr>
          <p:nvPr>
            <p:ph type="title"/>
          </p:nvPr>
        </p:nvSpPr>
        <p:spPr/>
        <p:txBody>
          <a:bodyPr/>
          <a:lstStyle/>
          <a:p>
            <a:r>
              <a:rPr lang="en-US" dirty="0"/>
              <a:t>Geometry constrained diffusion</a:t>
            </a:r>
          </a:p>
        </p:txBody>
      </p:sp>
      <p:sp>
        <p:nvSpPr>
          <p:cNvPr id="3" name="TextBox 2">
            <a:extLst>
              <a:ext uri="{FF2B5EF4-FFF2-40B4-BE49-F238E27FC236}">
                <a16:creationId xmlns="" xmlns:a16="http://schemas.microsoft.com/office/drawing/2014/main" id="{4AA253C5-E4B3-4A3F-A8A7-EE7D85F9FDD1}"/>
              </a:ext>
            </a:extLst>
          </p:cNvPr>
          <p:cNvSpPr txBox="1"/>
          <p:nvPr/>
        </p:nvSpPr>
        <p:spPr>
          <a:xfrm>
            <a:off x="242395" y="6004285"/>
            <a:ext cx="7524924" cy="646331"/>
          </a:xfrm>
          <a:prstGeom prst="rect">
            <a:avLst/>
          </a:prstGeom>
          <a:noFill/>
        </p:spPr>
        <p:txBody>
          <a:bodyPr wrap="square" rtlCol="0">
            <a:spAutoFit/>
          </a:bodyPr>
          <a:lstStyle/>
          <a:p>
            <a:r>
              <a:rPr lang="en-US" dirty="0"/>
              <a:t>Andresen, Per </a:t>
            </a:r>
            <a:r>
              <a:rPr lang="en-US" dirty="0" err="1"/>
              <a:t>Rønsholt</a:t>
            </a:r>
            <a:r>
              <a:rPr lang="en-US" dirty="0"/>
              <a:t>, and Mads Nielsen. "Non-rigid registration by geometry-constrained diffusion." </a:t>
            </a:r>
            <a:r>
              <a:rPr lang="en-US" i="1" dirty="0"/>
              <a:t>Medical Image Analysis</a:t>
            </a:r>
            <a:r>
              <a:rPr lang="en-US" dirty="0"/>
              <a:t> 5.2 (2001): 81-88.</a:t>
            </a:r>
          </a:p>
        </p:txBody>
      </p:sp>
      <p:pic>
        <p:nvPicPr>
          <p:cNvPr id="10" name="Picture 9">
            <a:extLst>
              <a:ext uri="{FF2B5EF4-FFF2-40B4-BE49-F238E27FC236}">
                <a16:creationId xmlns="" xmlns:a16="http://schemas.microsoft.com/office/drawing/2014/main" id="{BA354946-10D8-4F73-868B-59BD1D9F0B0B}"/>
              </a:ext>
            </a:extLst>
          </p:cNvPr>
          <p:cNvPicPr>
            <a:picLocks noChangeAspect="1"/>
          </p:cNvPicPr>
          <p:nvPr/>
        </p:nvPicPr>
        <p:blipFill>
          <a:blip r:embed="rId2"/>
          <a:stretch>
            <a:fillRect/>
          </a:stretch>
        </p:blipFill>
        <p:spPr>
          <a:xfrm>
            <a:off x="6867519" y="1788580"/>
            <a:ext cx="2057400" cy="3724275"/>
          </a:xfrm>
          <a:prstGeom prst="rect">
            <a:avLst/>
          </a:prstGeom>
        </p:spPr>
      </p:pic>
      <p:pic>
        <p:nvPicPr>
          <p:cNvPr id="11" name="Picture 10">
            <a:extLst>
              <a:ext uri="{FF2B5EF4-FFF2-40B4-BE49-F238E27FC236}">
                <a16:creationId xmlns="" xmlns:a16="http://schemas.microsoft.com/office/drawing/2014/main" id="{778B262E-0CB8-473D-AA2F-1C3A969DA6BF}"/>
              </a:ext>
            </a:extLst>
          </p:cNvPr>
          <p:cNvPicPr>
            <a:picLocks noChangeAspect="1"/>
          </p:cNvPicPr>
          <p:nvPr/>
        </p:nvPicPr>
        <p:blipFill>
          <a:blip r:embed="rId3"/>
          <a:stretch>
            <a:fillRect/>
          </a:stretch>
        </p:blipFill>
        <p:spPr>
          <a:xfrm>
            <a:off x="242395" y="3630200"/>
            <a:ext cx="3486154" cy="944931"/>
          </a:xfrm>
          <a:prstGeom prst="rect">
            <a:avLst/>
          </a:prstGeom>
        </p:spPr>
      </p:pic>
      <p:pic>
        <p:nvPicPr>
          <p:cNvPr id="12" name="Picture 11">
            <a:extLst>
              <a:ext uri="{FF2B5EF4-FFF2-40B4-BE49-F238E27FC236}">
                <a16:creationId xmlns="" xmlns:a16="http://schemas.microsoft.com/office/drawing/2014/main" id="{A7ACF82A-A671-4A60-8699-1614EA37FA99}"/>
              </a:ext>
            </a:extLst>
          </p:cNvPr>
          <p:cNvPicPr>
            <a:picLocks noChangeAspect="1"/>
          </p:cNvPicPr>
          <p:nvPr/>
        </p:nvPicPr>
        <p:blipFill rotWithShape="1">
          <a:blip r:embed="rId4"/>
          <a:srcRect t="10035"/>
          <a:stretch/>
        </p:blipFill>
        <p:spPr>
          <a:xfrm>
            <a:off x="242395" y="2233896"/>
            <a:ext cx="3621744" cy="1325563"/>
          </a:xfrm>
          <a:prstGeom prst="rect">
            <a:avLst/>
          </a:prstGeom>
        </p:spPr>
      </p:pic>
      <p:pic>
        <p:nvPicPr>
          <p:cNvPr id="13" name="Picture 12">
            <a:extLst>
              <a:ext uri="{FF2B5EF4-FFF2-40B4-BE49-F238E27FC236}">
                <a16:creationId xmlns="" xmlns:a16="http://schemas.microsoft.com/office/drawing/2014/main" id="{D2EF574A-C160-4AA0-91E5-675822B8890F}"/>
              </a:ext>
            </a:extLst>
          </p:cNvPr>
          <p:cNvPicPr>
            <a:picLocks noChangeAspect="1"/>
          </p:cNvPicPr>
          <p:nvPr/>
        </p:nvPicPr>
        <p:blipFill>
          <a:blip r:embed="rId5"/>
          <a:stretch>
            <a:fillRect/>
          </a:stretch>
        </p:blipFill>
        <p:spPr>
          <a:xfrm>
            <a:off x="3843408" y="2086046"/>
            <a:ext cx="2677708" cy="2712291"/>
          </a:xfrm>
          <a:prstGeom prst="rect">
            <a:avLst/>
          </a:prstGeom>
        </p:spPr>
      </p:pic>
    </p:spTree>
    <p:extLst>
      <p:ext uri="{BB962C8B-B14F-4D97-AF65-F5344CB8AC3E}">
        <p14:creationId xmlns:p14="http://schemas.microsoft.com/office/powerpoint/2010/main" val="1834615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9C1897-9D11-47BD-8041-CA98930E4C0E}"/>
              </a:ext>
            </a:extLst>
          </p:cNvPr>
          <p:cNvSpPr>
            <a:spLocks noGrp="1"/>
          </p:cNvSpPr>
          <p:nvPr>
            <p:ph type="title"/>
          </p:nvPr>
        </p:nvSpPr>
        <p:spPr/>
        <p:txBody>
          <a:bodyPr/>
          <a:lstStyle/>
          <a:p>
            <a:r>
              <a:rPr lang="en-US" dirty="0"/>
              <a:t>What is wrong with equidistant samples?</a:t>
            </a:r>
          </a:p>
        </p:txBody>
      </p:sp>
      <p:pic>
        <p:nvPicPr>
          <p:cNvPr id="3" name="Picture 2">
            <a:extLst>
              <a:ext uri="{FF2B5EF4-FFF2-40B4-BE49-F238E27FC236}">
                <a16:creationId xmlns="" xmlns:a16="http://schemas.microsoft.com/office/drawing/2014/main" id="{7E2B46B2-D6B8-45A1-B33F-0562D54B5D57}"/>
              </a:ext>
            </a:extLst>
          </p:cNvPr>
          <p:cNvPicPr>
            <a:picLocks noChangeAspect="1"/>
          </p:cNvPicPr>
          <p:nvPr/>
        </p:nvPicPr>
        <p:blipFill rotWithShape="1">
          <a:blip r:embed="rId2"/>
          <a:srcRect t="10383"/>
          <a:stretch/>
        </p:blipFill>
        <p:spPr>
          <a:xfrm>
            <a:off x="3594023" y="1363718"/>
            <a:ext cx="4458229" cy="4485289"/>
          </a:xfrm>
          <a:prstGeom prst="rect">
            <a:avLst/>
          </a:prstGeom>
        </p:spPr>
      </p:pic>
      <p:sp>
        <p:nvSpPr>
          <p:cNvPr id="4" name="TextBox 3">
            <a:extLst>
              <a:ext uri="{FF2B5EF4-FFF2-40B4-BE49-F238E27FC236}">
                <a16:creationId xmlns="" xmlns:a16="http://schemas.microsoft.com/office/drawing/2014/main" id="{C4A8BBC2-E013-43D7-90BA-BD03A4C89AAB}"/>
              </a:ext>
            </a:extLst>
          </p:cNvPr>
          <p:cNvSpPr txBox="1"/>
          <p:nvPr/>
        </p:nvSpPr>
        <p:spPr>
          <a:xfrm>
            <a:off x="628650" y="2186894"/>
            <a:ext cx="2217026" cy="1938992"/>
          </a:xfrm>
          <a:prstGeom prst="rect">
            <a:avLst/>
          </a:prstGeom>
          <a:noFill/>
        </p:spPr>
        <p:txBody>
          <a:bodyPr wrap="square" rtlCol="0">
            <a:spAutoFit/>
          </a:bodyPr>
          <a:lstStyle/>
          <a:p>
            <a:r>
              <a:rPr lang="en-US" sz="2000" dirty="0">
                <a:solidFill>
                  <a:srgbClr val="0070C0"/>
                </a:solidFill>
              </a:rPr>
              <a:t>Produce spacing as a by-product of the analysis since the analysis is ignorant of the actual spacing. </a:t>
            </a:r>
          </a:p>
        </p:txBody>
      </p:sp>
      <p:sp>
        <p:nvSpPr>
          <p:cNvPr id="5" name="Rectangle 4">
            <a:extLst>
              <a:ext uri="{FF2B5EF4-FFF2-40B4-BE49-F238E27FC236}">
                <a16:creationId xmlns="" xmlns:a16="http://schemas.microsoft.com/office/drawing/2014/main" id="{F42E2CC2-89C5-43E3-B980-CC3FFBBFFCF0}"/>
              </a:ext>
            </a:extLst>
          </p:cNvPr>
          <p:cNvSpPr/>
          <p:nvPr/>
        </p:nvSpPr>
        <p:spPr>
          <a:xfrm>
            <a:off x="78844" y="5980495"/>
            <a:ext cx="7346716" cy="738664"/>
          </a:xfrm>
          <a:prstGeom prst="rect">
            <a:avLst/>
          </a:prstGeom>
        </p:spPr>
        <p:txBody>
          <a:bodyPr wrap="square">
            <a:spAutoFit/>
          </a:bodyPr>
          <a:lstStyle/>
          <a:p>
            <a:r>
              <a:rPr lang="en-US" sz="1400" dirty="0" err="1">
                <a:solidFill>
                  <a:srgbClr val="222222"/>
                </a:solidFill>
                <a:latin typeface="Arial" panose="020B0604020202020204" pitchFamily="34" charset="0"/>
              </a:rPr>
              <a:t>Gunz</a:t>
            </a:r>
            <a:r>
              <a:rPr lang="en-US" sz="1400" dirty="0">
                <a:solidFill>
                  <a:srgbClr val="222222"/>
                </a:solidFill>
                <a:latin typeface="Arial" panose="020B0604020202020204" pitchFamily="34" charset="0"/>
              </a:rPr>
              <a:t>, Philipp, Philipp </a:t>
            </a:r>
            <a:r>
              <a:rPr lang="en-US" sz="1400" dirty="0" err="1">
                <a:solidFill>
                  <a:srgbClr val="222222"/>
                </a:solidFill>
                <a:latin typeface="Arial" panose="020B0604020202020204" pitchFamily="34" charset="0"/>
              </a:rPr>
              <a:t>Mitteroecker</a:t>
            </a:r>
            <a:r>
              <a:rPr lang="en-US" sz="1400" dirty="0">
                <a:solidFill>
                  <a:srgbClr val="222222"/>
                </a:solidFill>
                <a:latin typeface="Arial" panose="020B0604020202020204" pitchFamily="34" charset="0"/>
              </a:rPr>
              <a:t>, and Fred L. Bookstein. "</a:t>
            </a:r>
            <a:r>
              <a:rPr lang="en-US" sz="1400" dirty="0" err="1">
                <a:solidFill>
                  <a:srgbClr val="222222"/>
                </a:solidFill>
                <a:latin typeface="Arial" panose="020B0604020202020204" pitchFamily="34" charset="0"/>
              </a:rPr>
              <a:t>Semilandmarks</a:t>
            </a:r>
            <a:r>
              <a:rPr lang="en-US" sz="1400" dirty="0">
                <a:solidFill>
                  <a:srgbClr val="222222"/>
                </a:solidFill>
                <a:latin typeface="Arial" panose="020B0604020202020204" pitchFamily="34" charset="0"/>
              </a:rPr>
              <a:t> in three dimensions." </a:t>
            </a:r>
            <a:r>
              <a:rPr lang="en-US" sz="1400" i="1" dirty="0">
                <a:solidFill>
                  <a:srgbClr val="222222"/>
                </a:solidFill>
                <a:latin typeface="Arial" panose="020B0604020202020204" pitchFamily="34" charset="0"/>
              </a:rPr>
              <a:t>Modern morphometrics in physical anthropology</a:t>
            </a:r>
            <a:r>
              <a:rPr lang="en-US" sz="1400" dirty="0">
                <a:solidFill>
                  <a:srgbClr val="222222"/>
                </a:solidFill>
                <a:latin typeface="Arial" panose="020B0604020202020204" pitchFamily="34" charset="0"/>
              </a:rPr>
              <a:t>. Springer, Boston, MA, 2005. 73-98.</a:t>
            </a:r>
            <a:endParaRPr lang="en-US" sz="1400" dirty="0"/>
          </a:p>
        </p:txBody>
      </p:sp>
    </p:spTree>
    <p:extLst>
      <p:ext uri="{BB962C8B-B14F-4D97-AF65-F5344CB8AC3E}">
        <p14:creationId xmlns:p14="http://schemas.microsoft.com/office/powerpoint/2010/main" val="2709466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Freeform 2">
            <a:extLst>
              <a:ext uri="{FF2B5EF4-FFF2-40B4-BE49-F238E27FC236}">
                <a16:creationId xmlns="" xmlns:a16="http://schemas.microsoft.com/office/drawing/2014/main" id="{5D0CA826-2AD5-4088-97E4-9F1D7981EBF4}"/>
              </a:ext>
            </a:extLst>
          </p:cNvPr>
          <p:cNvSpPr>
            <a:spLocks/>
          </p:cNvSpPr>
          <p:nvPr/>
        </p:nvSpPr>
        <p:spPr bwMode="auto">
          <a:xfrm>
            <a:off x="3527425" y="1828800"/>
            <a:ext cx="5540375" cy="4027488"/>
          </a:xfrm>
          <a:custGeom>
            <a:avLst/>
            <a:gdLst>
              <a:gd name="T0" fmla="*/ 2817 w 3490"/>
              <a:gd name="T1" fmla="*/ 1469 h 2537"/>
              <a:gd name="T2" fmla="*/ 3308 w 3490"/>
              <a:gd name="T3" fmla="*/ 1091 h 2537"/>
              <a:gd name="T4" fmla="*/ 3185 w 3490"/>
              <a:gd name="T5" fmla="*/ 345 h 2537"/>
              <a:gd name="T6" fmla="*/ 1476 w 3490"/>
              <a:gd name="T7" fmla="*/ 106 h 2537"/>
              <a:gd name="T8" fmla="*/ 730 w 3490"/>
              <a:gd name="T9" fmla="*/ 984 h 2537"/>
              <a:gd name="T10" fmla="*/ 100 w 3490"/>
              <a:gd name="T11" fmla="*/ 1462 h 2537"/>
              <a:gd name="T12" fmla="*/ 132 w 3490"/>
              <a:gd name="T13" fmla="*/ 2486 h 2537"/>
              <a:gd name="T14" fmla="*/ 420 w 3490"/>
              <a:gd name="T15" fmla="*/ 1766 h 2537"/>
              <a:gd name="T16" fmla="*/ 1428 w 3490"/>
              <a:gd name="T17" fmla="*/ 1670 h 2537"/>
              <a:gd name="T18" fmla="*/ 2005 w 3490"/>
              <a:gd name="T19" fmla="*/ 1509 h 2537"/>
              <a:gd name="T20" fmla="*/ 2401 w 3490"/>
              <a:gd name="T21" fmla="*/ 1478 h 2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0" h="2537">
                <a:moveTo>
                  <a:pt x="2817" y="1469"/>
                </a:moveTo>
                <a:cubicBezTo>
                  <a:pt x="2897" y="1406"/>
                  <a:pt x="3247" y="1278"/>
                  <a:pt x="3308" y="1091"/>
                </a:cubicBezTo>
                <a:cubicBezTo>
                  <a:pt x="3369" y="904"/>
                  <a:pt x="3490" y="509"/>
                  <a:pt x="3185" y="345"/>
                </a:cubicBezTo>
                <a:cubicBezTo>
                  <a:pt x="2880" y="181"/>
                  <a:pt x="1885" y="0"/>
                  <a:pt x="1476" y="106"/>
                </a:cubicBezTo>
                <a:cubicBezTo>
                  <a:pt x="1067" y="212"/>
                  <a:pt x="959" y="758"/>
                  <a:pt x="730" y="984"/>
                </a:cubicBezTo>
                <a:cubicBezTo>
                  <a:pt x="501" y="1210"/>
                  <a:pt x="200" y="1212"/>
                  <a:pt x="100" y="1462"/>
                </a:cubicBezTo>
                <a:cubicBezTo>
                  <a:pt x="0" y="1712"/>
                  <a:pt x="79" y="2435"/>
                  <a:pt x="132" y="2486"/>
                </a:cubicBezTo>
                <a:cubicBezTo>
                  <a:pt x="185" y="2537"/>
                  <a:pt x="204" y="1902"/>
                  <a:pt x="420" y="1766"/>
                </a:cubicBezTo>
                <a:cubicBezTo>
                  <a:pt x="636" y="1630"/>
                  <a:pt x="1164" y="1713"/>
                  <a:pt x="1428" y="1670"/>
                </a:cubicBezTo>
                <a:cubicBezTo>
                  <a:pt x="1692" y="1627"/>
                  <a:pt x="1843" y="1541"/>
                  <a:pt x="2005" y="1509"/>
                </a:cubicBezTo>
                <a:cubicBezTo>
                  <a:pt x="2167" y="1477"/>
                  <a:pt x="2319" y="1484"/>
                  <a:pt x="2401" y="1478"/>
                </a:cubicBezTo>
              </a:path>
            </a:pathLst>
          </a:custGeom>
          <a:ln>
            <a:headEnd/>
            <a:tailEnd/>
          </a:ln>
        </p:spPr>
        <p:style>
          <a:lnRef idx="1">
            <a:schemeClr val="accent1"/>
          </a:lnRef>
          <a:fillRef idx="0">
            <a:schemeClr val="accent1"/>
          </a:fillRef>
          <a:effectRef idx="0">
            <a:schemeClr val="accent1"/>
          </a:effectRef>
          <a:fontRef idx="minor">
            <a:schemeClr val="tx1"/>
          </a:fontRef>
        </p:style>
        <p:txBody>
          <a:bodyPr/>
          <a:lstStyle/>
          <a:p>
            <a:endParaRPr lang="en-US" dirty="0"/>
          </a:p>
        </p:txBody>
      </p:sp>
      <p:grpSp>
        <p:nvGrpSpPr>
          <p:cNvPr id="371801" name="Group 89">
            <a:extLst>
              <a:ext uri="{FF2B5EF4-FFF2-40B4-BE49-F238E27FC236}">
                <a16:creationId xmlns="" xmlns:a16="http://schemas.microsoft.com/office/drawing/2014/main" id="{5048E0BE-F46E-4CD9-85C9-8554DC7A259A}"/>
              </a:ext>
            </a:extLst>
          </p:cNvPr>
          <p:cNvGrpSpPr>
            <a:grpSpLocks/>
          </p:cNvGrpSpPr>
          <p:nvPr/>
        </p:nvGrpSpPr>
        <p:grpSpPr bwMode="auto">
          <a:xfrm>
            <a:off x="3657600" y="1939925"/>
            <a:ext cx="5249863" cy="2905125"/>
            <a:chOff x="2304" y="1222"/>
            <a:chExt cx="3307" cy="1830"/>
          </a:xfrm>
        </p:grpSpPr>
        <p:sp>
          <p:nvSpPr>
            <p:cNvPr id="371783" name="Line 71">
              <a:extLst>
                <a:ext uri="{FF2B5EF4-FFF2-40B4-BE49-F238E27FC236}">
                  <a16:creationId xmlns="" xmlns:a16="http://schemas.microsoft.com/office/drawing/2014/main" id="{F613697A-6372-497F-846B-239057397FBB}"/>
                </a:ext>
              </a:extLst>
            </p:cNvPr>
            <p:cNvSpPr>
              <a:spLocks noChangeShapeType="1"/>
            </p:cNvSpPr>
            <p:nvPr/>
          </p:nvSpPr>
          <p:spPr bwMode="auto">
            <a:xfrm>
              <a:off x="5314" y="1445"/>
              <a:ext cx="162" cy="8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4" name="Line 72">
              <a:extLst>
                <a:ext uri="{FF2B5EF4-FFF2-40B4-BE49-F238E27FC236}">
                  <a16:creationId xmlns="" xmlns:a16="http://schemas.microsoft.com/office/drawing/2014/main" id="{5A09DABE-C954-401C-867F-3BA0F778A2DB}"/>
                </a:ext>
              </a:extLst>
            </p:cNvPr>
            <p:cNvSpPr>
              <a:spLocks noChangeShapeType="1"/>
            </p:cNvSpPr>
            <p:nvPr/>
          </p:nvSpPr>
          <p:spPr bwMode="auto">
            <a:xfrm>
              <a:off x="5593" y="1677"/>
              <a:ext cx="18" cy="26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0" name="Line 68">
              <a:extLst>
                <a:ext uri="{FF2B5EF4-FFF2-40B4-BE49-F238E27FC236}">
                  <a16:creationId xmlns="" xmlns:a16="http://schemas.microsoft.com/office/drawing/2014/main" id="{2D10924D-E68B-4C96-B075-535375435379}"/>
                </a:ext>
              </a:extLst>
            </p:cNvPr>
            <p:cNvSpPr>
              <a:spLocks noChangeShapeType="1"/>
            </p:cNvSpPr>
            <p:nvPr/>
          </p:nvSpPr>
          <p:spPr bwMode="auto">
            <a:xfrm flipV="1">
              <a:off x="3297" y="1407"/>
              <a:ext cx="123" cy="17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1" name="Line 69">
              <a:extLst>
                <a:ext uri="{FF2B5EF4-FFF2-40B4-BE49-F238E27FC236}">
                  <a16:creationId xmlns="" xmlns:a16="http://schemas.microsoft.com/office/drawing/2014/main" id="{8A35910D-C816-4B91-9B3A-D60CFBBF065B}"/>
                </a:ext>
              </a:extLst>
            </p:cNvPr>
            <p:cNvSpPr>
              <a:spLocks noChangeShapeType="1"/>
            </p:cNvSpPr>
            <p:nvPr/>
          </p:nvSpPr>
          <p:spPr bwMode="auto">
            <a:xfrm flipV="1">
              <a:off x="3559" y="1230"/>
              <a:ext cx="218" cy="76"/>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2" name="Line 70">
              <a:extLst>
                <a:ext uri="{FF2B5EF4-FFF2-40B4-BE49-F238E27FC236}">
                  <a16:creationId xmlns="" xmlns:a16="http://schemas.microsoft.com/office/drawing/2014/main" id="{15F24A02-4A3C-442A-8680-1C27D8971B3C}"/>
                </a:ext>
              </a:extLst>
            </p:cNvPr>
            <p:cNvSpPr>
              <a:spLocks noChangeShapeType="1"/>
            </p:cNvSpPr>
            <p:nvPr/>
          </p:nvSpPr>
          <p:spPr bwMode="auto">
            <a:xfrm>
              <a:off x="3921" y="1222"/>
              <a:ext cx="171" cy="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71797" name="Group 85">
              <a:extLst>
                <a:ext uri="{FF2B5EF4-FFF2-40B4-BE49-F238E27FC236}">
                  <a16:creationId xmlns="" xmlns:a16="http://schemas.microsoft.com/office/drawing/2014/main" id="{DD916D92-BCBA-4C41-B7F7-207EF79899AA}"/>
                </a:ext>
              </a:extLst>
            </p:cNvPr>
            <p:cNvGrpSpPr>
              <a:grpSpLocks/>
            </p:cNvGrpSpPr>
            <p:nvPr/>
          </p:nvGrpSpPr>
          <p:grpSpPr bwMode="auto">
            <a:xfrm>
              <a:off x="2304" y="2262"/>
              <a:ext cx="2067" cy="790"/>
              <a:chOff x="2304" y="2262"/>
              <a:chExt cx="2067" cy="790"/>
            </a:xfrm>
          </p:grpSpPr>
          <p:sp>
            <p:nvSpPr>
              <p:cNvPr id="371776" name="Line 64">
                <a:extLst>
                  <a:ext uri="{FF2B5EF4-FFF2-40B4-BE49-F238E27FC236}">
                    <a16:creationId xmlns="" xmlns:a16="http://schemas.microsoft.com/office/drawing/2014/main" id="{E464F7EB-4B3E-47F6-96B9-8AC2B0B93F2F}"/>
                  </a:ext>
                </a:extLst>
              </p:cNvPr>
              <p:cNvSpPr>
                <a:spLocks noChangeShapeType="1"/>
              </p:cNvSpPr>
              <p:nvPr/>
            </p:nvSpPr>
            <p:spPr bwMode="auto">
              <a:xfrm flipV="1">
                <a:off x="2304" y="2434"/>
                <a:ext cx="149" cy="15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78" name="Line 66">
                <a:extLst>
                  <a:ext uri="{FF2B5EF4-FFF2-40B4-BE49-F238E27FC236}">
                    <a16:creationId xmlns="" xmlns:a16="http://schemas.microsoft.com/office/drawing/2014/main" id="{A2EDE212-EC8B-41E8-B544-F0EB50A5E740}"/>
                  </a:ext>
                </a:extLst>
              </p:cNvPr>
              <p:cNvSpPr>
                <a:spLocks noChangeShapeType="1"/>
              </p:cNvSpPr>
              <p:nvPr/>
            </p:nvSpPr>
            <p:spPr bwMode="auto">
              <a:xfrm flipV="1">
                <a:off x="2481" y="2346"/>
                <a:ext cx="130" cy="7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79" name="Line 67">
                <a:extLst>
                  <a:ext uri="{FF2B5EF4-FFF2-40B4-BE49-F238E27FC236}">
                    <a16:creationId xmlns="" xmlns:a16="http://schemas.microsoft.com/office/drawing/2014/main" id="{CF1DB4C0-C047-41A2-AC56-13B01D93BE5B}"/>
                  </a:ext>
                </a:extLst>
              </p:cNvPr>
              <p:cNvSpPr>
                <a:spLocks noChangeShapeType="1"/>
              </p:cNvSpPr>
              <p:nvPr/>
            </p:nvSpPr>
            <p:spPr bwMode="auto">
              <a:xfrm flipV="1">
                <a:off x="2639" y="2262"/>
                <a:ext cx="148" cy="83"/>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71796" name="Group 84">
                <a:extLst>
                  <a:ext uri="{FF2B5EF4-FFF2-40B4-BE49-F238E27FC236}">
                    <a16:creationId xmlns="" xmlns:a16="http://schemas.microsoft.com/office/drawing/2014/main" id="{3F06A95A-A3BC-41AA-8EC3-111379933ABF}"/>
                  </a:ext>
                </a:extLst>
              </p:cNvPr>
              <p:cNvGrpSpPr>
                <a:grpSpLocks/>
              </p:cNvGrpSpPr>
              <p:nvPr/>
            </p:nvGrpSpPr>
            <p:grpSpPr bwMode="auto">
              <a:xfrm>
                <a:off x="2517" y="2634"/>
                <a:ext cx="1854" cy="418"/>
                <a:chOff x="2517" y="2634"/>
                <a:chExt cx="1854" cy="418"/>
              </a:xfrm>
            </p:grpSpPr>
            <p:grpSp>
              <p:nvGrpSpPr>
                <p:cNvPr id="371795" name="Group 83">
                  <a:extLst>
                    <a:ext uri="{FF2B5EF4-FFF2-40B4-BE49-F238E27FC236}">
                      <a16:creationId xmlns="" xmlns:a16="http://schemas.microsoft.com/office/drawing/2014/main" id="{826552D5-DEBE-4F75-9DA8-BE318C6A70E2}"/>
                    </a:ext>
                  </a:extLst>
                </p:cNvPr>
                <p:cNvGrpSpPr>
                  <a:grpSpLocks/>
                </p:cNvGrpSpPr>
                <p:nvPr/>
              </p:nvGrpSpPr>
              <p:grpSpPr bwMode="auto">
                <a:xfrm>
                  <a:off x="2517" y="2847"/>
                  <a:ext cx="446" cy="205"/>
                  <a:chOff x="2517" y="2847"/>
                  <a:chExt cx="446" cy="205"/>
                </a:xfrm>
              </p:grpSpPr>
              <p:sp>
                <p:nvSpPr>
                  <p:cNvPr id="371786" name="Line 74">
                    <a:extLst>
                      <a:ext uri="{FF2B5EF4-FFF2-40B4-BE49-F238E27FC236}">
                        <a16:creationId xmlns="" xmlns:a16="http://schemas.microsoft.com/office/drawing/2014/main" id="{9FB8FFCC-439C-49B0-B689-54C592E38508}"/>
                      </a:ext>
                    </a:extLst>
                  </p:cNvPr>
                  <p:cNvSpPr>
                    <a:spLocks noChangeShapeType="1"/>
                  </p:cNvSpPr>
                  <p:nvPr/>
                </p:nvSpPr>
                <p:spPr bwMode="auto">
                  <a:xfrm flipV="1">
                    <a:off x="2517" y="2922"/>
                    <a:ext cx="107" cy="130"/>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7" name="Line 75">
                    <a:extLst>
                      <a:ext uri="{FF2B5EF4-FFF2-40B4-BE49-F238E27FC236}">
                        <a16:creationId xmlns="" xmlns:a16="http://schemas.microsoft.com/office/drawing/2014/main" id="{9154AE85-037B-496F-90A7-4439D3DA898F}"/>
                      </a:ext>
                    </a:extLst>
                  </p:cNvPr>
                  <p:cNvSpPr>
                    <a:spLocks noChangeShapeType="1"/>
                  </p:cNvSpPr>
                  <p:nvPr/>
                </p:nvSpPr>
                <p:spPr bwMode="auto">
                  <a:xfrm flipV="1">
                    <a:off x="2652" y="2861"/>
                    <a:ext cx="126" cy="52"/>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8" name="Line 76">
                    <a:extLst>
                      <a:ext uri="{FF2B5EF4-FFF2-40B4-BE49-F238E27FC236}">
                        <a16:creationId xmlns="" xmlns:a16="http://schemas.microsoft.com/office/drawing/2014/main" id="{55CEC6DC-705C-4797-8AEF-A14857AE451E}"/>
                      </a:ext>
                    </a:extLst>
                  </p:cNvPr>
                  <p:cNvSpPr>
                    <a:spLocks noChangeShapeType="1"/>
                  </p:cNvSpPr>
                  <p:nvPr/>
                </p:nvSpPr>
                <p:spPr bwMode="auto">
                  <a:xfrm flipV="1">
                    <a:off x="2824" y="2847"/>
                    <a:ext cx="139" cy="14"/>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71794" name="Group 82">
                  <a:extLst>
                    <a:ext uri="{FF2B5EF4-FFF2-40B4-BE49-F238E27FC236}">
                      <a16:creationId xmlns="" xmlns:a16="http://schemas.microsoft.com/office/drawing/2014/main" id="{FEA6D4E3-2691-482E-AC0B-B7462496A73D}"/>
                    </a:ext>
                  </a:extLst>
                </p:cNvPr>
                <p:cNvGrpSpPr>
                  <a:grpSpLocks/>
                </p:cNvGrpSpPr>
                <p:nvPr/>
              </p:nvGrpSpPr>
              <p:grpSpPr bwMode="auto">
                <a:xfrm>
                  <a:off x="3735" y="2634"/>
                  <a:ext cx="636" cy="176"/>
                  <a:chOff x="3735" y="2634"/>
                  <a:chExt cx="636" cy="176"/>
                </a:xfrm>
              </p:grpSpPr>
              <p:sp>
                <p:nvSpPr>
                  <p:cNvPr id="371785" name="Line 73">
                    <a:extLst>
                      <a:ext uri="{FF2B5EF4-FFF2-40B4-BE49-F238E27FC236}">
                        <a16:creationId xmlns="" xmlns:a16="http://schemas.microsoft.com/office/drawing/2014/main" id="{538CAB3F-7C20-44AB-B668-6A478B9B4297}"/>
                      </a:ext>
                    </a:extLst>
                  </p:cNvPr>
                  <p:cNvSpPr>
                    <a:spLocks noChangeShapeType="1"/>
                  </p:cNvSpPr>
                  <p:nvPr/>
                </p:nvSpPr>
                <p:spPr bwMode="auto">
                  <a:xfrm flipV="1">
                    <a:off x="4190" y="2634"/>
                    <a:ext cx="181" cy="28"/>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89" name="Line 77">
                    <a:extLst>
                      <a:ext uri="{FF2B5EF4-FFF2-40B4-BE49-F238E27FC236}">
                        <a16:creationId xmlns="" xmlns:a16="http://schemas.microsoft.com/office/drawing/2014/main" id="{82BDB124-DA17-4E30-BB56-7260FD737EC4}"/>
                      </a:ext>
                    </a:extLst>
                  </p:cNvPr>
                  <p:cNvSpPr>
                    <a:spLocks noChangeShapeType="1"/>
                  </p:cNvSpPr>
                  <p:nvPr/>
                </p:nvSpPr>
                <p:spPr bwMode="auto">
                  <a:xfrm flipV="1">
                    <a:off x="3735" y="2759"/>
                    <a:ext cx="186" cy="51"/>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90" name="Line 78">
                    <a:extLst>
                      <a:ext uri="{FF2B5EF4-FFF2-40B4-BE49-F238E27FC236}">
                        <a16:creationId xmlns="" xmlns:a16="http://schemas.microsoft.com/office/drawing/2014/main" id="{B6F67195-A8E4-407C-BC0C-98959EAEE4A7}"/>
                      </a:ext>
                    </a:extLst>
                  </p:cNvPr>
                  <p:cNvSpPr>
                    <a:spLocks noChangeShapeType="1"/>
                  </p:cNvSpPr>
                  <p:nvPr/>
                </p:nvSpPr>
                <p:spPr bwMode="auto">
                  <a:xfrm flipV="1">
                    <a:off x="3962" y="2694"/>
                    <a:ext cx="163" cy="47"/>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
          <p:nvSpPr>
            <p:cNvPr id="371791" name="Line 79">
              <a:extLst>
                <a:ext uri="{FF2B5EF4-FFF2-40B4-BE49-F238E27FC236}">
                  <a16:creationId xmlns="" xmlns:a16="http://schemas.microsoft.com/office/drawing/2014/main" id="{7B2A54EA-A638-47AF-A243-33A6138D62BC}"/>
                </a:ext>
              </a:extLst>
            </p:cNvPr>
            <p:cNvSpPr>
              <a:spLocks noChangeShapeType="1"/>
            </p:cNvSpPr>
            <p:nvPr/>
          </p:nvSpPr>
          <p:spPr bwMode="auto">
            <a:xfrm flipV="1">
              <a:off x="5161" y="2443"/>
              <a:ext cx="186" cy="121"/>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92" name="Line 80">
              <a:extLst>
                <a:ext uri="{FF2B5EF4-FFF2-40B4-BE49-F238E27FC236}">
                  <a16:creationId xmlns="" xmlns:a16="http://schemas.microsoft.com/office/drawing/2014/main" id="{3472C3D3-FDFE-4BE6-B3AD-EC1A4F9A99CD}"/>
                </a:ext>
              </a:extLst>
            </p:cNvPr>
            <p:cNvSpPr>
              <a:spLocks noChangeShapeType="1"/>
            </p:cNvSpPr>
            <p:nvPr/>
          </p:nvSpPr>
          <p:spPr bwMode="auto">
            <a:xfrm flipH="1">
              <a:off x="5366" y="2309"/>
              <a:ext cx="139" cy="13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793" name="Line 81">
              <a:extLst>
                <a:ext uri="{FF2B5EF4-FFF2-40B4-BE49-F238E27FC236}">
                  <a16:creationId xmlns="" xmlns:a16="http://schemas.microsoft.com/office/drawing/2014/main" id="{37156ED8-CFD1-4D34-8BAE-EC70AA78FD72}"/>
                </a:ext>
              </a:extLst>
            </p:cNvPr>
            <p:cNvSpPr>
              <a:spLocks noChangeShapeType="1"/>
            </p:cNvSpPr>
            <p:nvPr/>
          </p:nvSpPr>
          <p:spPr bwMode="auto">
            <a:xfrm flipH="1">
              <a:off x="5532" y="2035"/>
              <a:ext cx="55" cy="209"/>
            </a:xfrm>
            <a:prstGeom prst="line">
              <a:avLst/>
            </a:prstGeom>
            <a:noFill/>
            <a:ln w="1905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71725" name="Rectangle 13">
            <a:extLst>
              <a:ext uri="{FF2B5EF4-FFF2-40B4-BE49-F238E27FC236}">
                <a16:creationId xmlns="" xmlns:a16="http://schemas.microsoft.com/office/drawing/2014/main" id="{7409C697-0137-4F4F-B1C6-B5E5D5095D4D}"/>
              </a:ext>
            </a:extLst>
          </p:cNvPr>
          <p:cNvSpPr>
            <a:spLocks noRot="1"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b="1">
                <a:solidFill>
                  <a:schemeClr val="tx2"/>
                </a:solidFill>
                <a:effectLst>
                  <a:outerShdw blurRad="38100" dist="38100" dir="2700000" algn="tl">
                    <a:srgbClr val="000000"/>
                  </a:outerShdw>
                </a:effectLst>
                <a:latin typeface="Garamond" panose="02020404030301010803" pitchFamily="18" charset="0"/>
              </a:defRPr>
            </a:lvl1pPr>
            <a:lvl2pPr algn="ctr">
              <a:defRPr sz="4400" b="1">
                <a:solidFill>
                  <a:schemeClr val="tx2"/>
                </a:solidFill>
                <a:effectLst>
                  <a:outerShdw blurRad="38100" dist="38100" dir="2700000" algn="tl">
                    <a:srgbClr val="000000"/>
                  </a:outerShdw>
                </a:effectLst>
                <a:latin typeface="Garamond" panose="02020404030301010803" pitchFamily="18" charset="0"/>
              </a:defRPr>
            </a:lvl2pPr>
            <a:lvl3pPr algn="ctr">
              <a:defRPr sz="4400" b="1">
                <a:solidFill>
                  <a:schemeClr val="tx2"/>
                </a:solidFill>
                <a:effectLst>
                  <a:outerShdw blurRad="38100" dist="38100" dir="2700000" algn="tl">
                    <a:srgbClr val="000000"/>
                  </a:outerShdw>
                </a:effectLst>
                <a:latin typeface="Garamond" panose="02020404030301010803" pitchFamily="18" charset="0"/>
              </a:defRPr>
            </a:lvl3pPr>
            <a:lvl4pPr algn="ctr">
              <a:defRPr sz="4400" b="1">
                <a:solidFill>
                  <a:schemeClr val="tx2"/>
                </a:solidFill>
                <a:effectLst>
                  <a:outerShdw blurRad="38100" dist="38100" dir="2700000" algn="tl">
                    <a:srgbClr val="000000"/>
                  </a:outerShdw>
                </a:effectLst>
                <a:latin typeface="Garamond" panose="02020404030301010803" pitchFamily="18" charset="0"/>
              </a:defRPr>
            </a:lvl4pPr>
            <a:lvl5pPr algn="ctr">
              <a:defRPr sz="4400" b="1">
                <a:solidFill>
                  <a:schemeClr val="tx2"/>
                </a:solidFill>
                <a:effectLst>
                  <a:outerShdw blurRad="38100" dist="38100" dir="2700000" algn="tl">
                    <a:srgbClr val="000000"/>
                  </a:outerShdw>
                </a:effectLst>
                <a:latin typeface="Garamond" panose="02020404030301010803" pitchFamily="18" charset="0"/>
              </a:defRPr>
            </a:lvl5pPr>
            <a:lvl6pPr marL="4572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6pPr>
            <a:lvl7pPr marL="9144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7pPr>
            <a:lvl8pPr marL="13716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8pPr>
            <a:lvl9pPr marL="18288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defRPr>
            </a:lvl9pPr>
          </a:lstStyle>
          <a:p>
            <a:pPr eaLnBrk="1" hangingPunct="1"/>
            <a:r>
              <a:rPr lang="en-US" altLang="en-US" b="0" dirty="0">
                <a:solidFill>
                  <a:schemeClr val="tx1"/>
                </a:solidFill>
                <a:effectLst/>
                <a:latin typeface="+mj-lt"/>
              </a:rPr>
              <a:t>Sliding semi-landmark method</a:t>
            </a:r>
          </a:p>
        </p:txBody>
      </p:sp>
      <p:sp>
        <p:nvSpPr>
          <p:cNvPr id="371736" name="Text Box 24">
            <a:extLst>
              <a:ext uri="{FF2B5EF4-FFF2-40B4-BE49-F238E27FC236}">
                <a16:creationId xmlns="" xmlns:a16="http://schemas.microsoft.com/office/drawing/2014/main" id="{89E840F1-7A65-4102-A1EF-27EF7C8DD9BB}"/>
              </a:ext>
            </a:extLst>
          </p:cNvPr>
          <p:cNvSpPr txBox="1">
            <a:spLocks noChangeArrowheads="1"/>
          </p:cNvSpPr>
          <p:nvPr/>
        </p:nvSpPr>
        <p:spPr bwMode="auto">
          <a:xfrm>
            <a:off x="166689" y="1320656"/>
            <a:ext cx="3479800"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50000"/>
              </a:spcBef>
              <a:buFontTx/>
              <a:buAutoNum type="arabicParenR"/>
            </a:pPr>
            <a:r>
              <a:rPr lang="en-US" altLang="en-US" dirty="0">
                <a:latin typeface="+mn-lt"/>
              </a:rPr>
              <a:t>Find optimal Procrustes alignment of samples using landmark points</a:t>
            </a:r>
          </a:p>
          <a:p>
            <a:pPr>
              <a:spcBef>
                <a:spcPct val="50000"/>
              </a:spcBef>
              <a:buFontTx/>
              <a:buAutoNum type="arabicParenR"/>
            </a:pPr>
            <a:r>
              <a:rPr lang="en-US" altLang="en-US" dirty="0">
                <a:latin typeface="+mn-lt"/>
              </a:rPr>
              <a:t>Slide semi-landmark points along the surface until they satisfy matching criteria with a single reference specimen </a:t>
            </a:r>
          </a:p>
          <a:p>
            <a:pPr>
              <a:spcBef>
                <a:spcPct val="50000"/>
              </a:spcBef>
              <a:buFontTx/>
              <a:buAutoNum type="arabicParenR"/>
            </a:pPr>
            <a:r>
              <a:rPr lang="en-US" altLang="en-US" dirty="0">
                <a:latin typeface="+mn-lt"/>
              </a:rPr>
              <a:t>Calculate Procrustes average shape</a:t>
            </a:r>
          </a:p>
          <a:p>
            <a:pPr>
              <a:spcBef>
                <a:spcPct val="50000"/>
              </a:spcBef>
              <a:buFontTx/>
              <a:buAutoNum type="arabicParenR"/>
            </a:pPr>
            <a:r>
              <a:rPr lang="en-US" altLang="en-US" dirty="0">
                <a:latin typeface="+mn-lt"/>
              </a:rPr>
              <a:t>Slide semi-landmark points along the surface until they satisfy matching criteria with the Procrustes average</a:t>
            </a:r>
          </a:p>
          <a:p>
            <a:pPr>
              <a:spcBef>
                <a:spcPct val="50000"/>
              </a:spcBef>
              <a:buFontTx/>
              <a:buAutoNum type="arabicParenR"/>
            </a:pPr>
            <a:r>
              <a:rPr lang="en-US" altLang="en-US" dirty="0">
                <a:latin typeface="+mn-lt"/>
              </a:rPr>
              <a:t>Repeat steps 3 and 4 until convergence</a:t>
            </a:r>
          </a:p>
          <a:p>
            <a:pPr>
              <a:spcBef>
                <a:spcPct val="50000"/>
              </a:spcBef>
              <a:buFontTx/>
              <a:buAutoNum type="arabicParenR"/>
            </a:pPr>
            <a:endParaRPr lang="en-US" altLang="en-US" dirty="0">
              <a:latin typeface="+mn-lt"/>
            </a:endParaRPr>
          </a:p>
        </p:txBody>
      </p:sp>
      <p:sp>
        <p:nvSpPr>
          <p:cNvPr id="371740" name="Oval 28">
            <a:extLst>
              <a:ext uri="{FF2B5EF4-FFF2-40B4-BE49-F238E27FC236}">
                <a16:creationId xmlns="" xmlns:a16="http://schemas.microsoft.com/office/drawing/2014/main" id="{A7789B2C-9F31-4714-A972-C15029E9FDC8}"/>
              </a:ext>
            </a:extLst>
          </p:cNvPr>
          <p:cNvSpPr>
            <a:spLocks noChangeArrowheads="1"/>
          </p:cNvSpPr>
          <p:nvPr/>
        </p:nvSpPr>
        <p:spPr bwMode="auto">
          <a:xfrm>
            <a:off x="4994275" y="2852738"/>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1" name="Oval 29">
            <a:extLst>
              <a:ext uri="{FF2B5EF4-FFF2-40B4-BE49-F238E27FC236}">
                <a16:creationId xmlns="" xmlns:a16="http://schemas.microsoft.com/office/drawing/2014/main" id="{878F6D36-AC8E-4A15-B42D-D93C282DD4EC}"/>
              </a:ext>
            </a:extLst>
          </p:cNvPr>
          <p:cNvSpPr>
            <a:spLocks noChangeArrowheads="1"/>
          </p:cNvSpPr>
          <p:nvPr/>
        </p:nvSpPr>
        <p:spPr bwMode="auto">
          <a:xfrm>
            <a:off x="6484938" y="1917700"/>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2" name="Oval 30">
            <a:extLst>
              <a:ext uri="{FF2B5EF4-FFF2-40B4-BE49-F238E27FC236}">
                <a16:creationId xmlns="" xmlns:a16="http://schemas.microsoft.com/office/drawing/2014/main" id="{09430445-CF13-4ED1-8F74-5A76C040CD48}"/>
              </a:ext>
            </a:extLst>
          </p:cNvPr>
          <p:cNvSpPr>
            <a:spLocks noChangeArrowheads="1"/>
          </p:cNvSpPr>
          <p:nvPr/>
        </p:nvSpPr>
        <p:spPr bwMode="auto">
          <a:xfrm>
            <a:off x="5792788" y="19605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3" name="Oval 31">
            <a:extLst>
              <a:ext uri="{FF2B5EF4-FFF2-40B4-BE49-F238E27FC236}">
                <a16:creationId xmlns="" xmlns:a16="http://schemas.microsoft.com/office/drawing/2014/main" id="{3B226B38-CD85-4526-96C3-57B5349093F2}"/>
              </a:ext>
            </a:extLst>
          </p:cNvPr>
          <p:cNvSpPr>
            <a:spLocks noChangeArrowheads="1"/>
          </p:cNvSpPr>
          <p:nvPr/>
        </p:nvSpPr>
        <p:spPr bwMode="auto">
          <a:xfrm>
            <a:off x="5303838" y="23447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6" name="Oval 34">
            <a:extLst>
              <a:ext uri="{FF2B5EF4-FFF2-40B4-BE49-F238E27FC236}">
                <a16:creationId xmlns="" xmlns:a16="http://schemas.microsoft.com/office/drawing/2014/main" id="{880FB060-21D2-4438-9999-E1D54A0E048A}"/>
              </a:ext>
            </a:extLst>
          </p:cNvPr>
          <p:cNvSpPr>
            <a:spLocks noChangeArrowheads="1"/>
          </p:cNvSpPr>
          <p:nvPr/>
        </p:nvSpPr>
        <p:spPr bwMode="auto">
          <a:xfrm>
            <a:off x="6311900" y="19097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7" name="Oval 35">
            <a:extLst>
              <a:ext uri="{FF2B5EF4-FFF2-40B4-BE49-F238E27FC236}">
                <a16:creationId xmlns="" xmlns:a16="http://schemas.microsoft.com/office/drawing/2014/main" id="{A14BB2B6-AA80-4FAB-AB90-118C3D2C85FA}"/>
              </a:ext>
            </a:extLst>
          </p:cNvPr>
          <p:cNvSpPr>
            <a:spLocks noChangeArrowheads="1"/>
          </p:cNvSpPr>
          <p:nvPr/>
        </p:nvSpPr>
        <p:spPr bwMode="auto">
          <a:xfrm>
            <a:off x="3708400" y="57435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8" name="Oval 36">
            <a:extLst>
              <a:ext uri="{FF2B5EF4-FFF2-40B4-BE49-F238E27FC236}">
                <a16:creationId xmlns="" xmlns:a16="http://schemas.microsoft.com/office/drawing/2014/main" id="{6EF2B931-B584-4AA7-9561-F8EECB09FE75}"/>
              </a:ext>
            </a:extLst>
          </p:cNvPr>
          <p:cNvSpPr>
            <a:spLocks noChangeArrowheads="1"/>
          </p:cNvSpPr>
          <p:nvPr/>
        </p:nvSpPr>
        <p:spPr bwMode="auto">
          <a:xfrm>
            <a:off x="4867275" y="446722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49" name="Oval 37">
            <a:extLst>
              <a:ext uri="{FF2B5EF4-FFF2-40B4-BE49-F238E27FC236}">
                <a16:creationId xmlns="" xmlns:a16="http://schemas.microsoft.com/office/drawing/2014/main" id="{47362577-E58D-4BC3-9834-AB65529456E4}"/>
              </a:ext>
            </a:extLst>
          </p:cNvPr>
          <p:cNvSpPr>
            <a:spLocks noChangeArrowheads="1"/>
          </p:cNvSpPr>
          <p:nvPr/>
        </p:nvSpPr>
        <p:spPr bwMode="auto">
          <a:xfrm>
            <a:off x="4557713" y="44910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0" name="Oval 38">
            <a:extLst>
              <a:ext uri="{FF2B5EF4-FFF2-40B4-BE49-F238E27FC236}">
                <a16:creationId xmlns="" xmlns:a16="http://schemas.microsoft.com/office/drawing/2014/main" id="{2FB47FB4-69F1-49A7-A73D-5AA8D541DA31}"/>
              </a:ext>
            </a:extLst>
          </p:cNvPr>
          <p:cNvSpPr>
            <a:spLocks noChangeArrowheads="1"/>
          </p:cNvSpPr>
          <p:nvPr/>
        </p:nvSpPr>
        <p:spPr bwMode="auto">
          <a:xfrm>
            <a:off x="4260850" y="454977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1" name="Oval 39">
            <a:extLst>
              <a:ext uri="{FF2B5EF4-FFF2-40B4-BE49-F238E27FC236}">
                <a16:creationId xmlns="" xmlns:a16="http://schemas.microsoft.com/office/drawing/2014/main" id="{67B584D5-84CC-4C2A-84B5-B40707AD4888}"/>
              </a:ext>
            </a:extLst>
          </p:cNvPr>
          <p:cNvSpPr>
            <a:spLocks noChangeArrowheads="1"/>
          </p:cNvSpPr>
          <p:nvPr/>
        </p:nvSpPr>
        <p:spPr bwMode="auto">
          <a:xfrm>
            <a:off x="4051300" y="47053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3" name="Oval 41">
            <a:extLst>
              <a:ext uri="{FF2B5EF4-FFF2-40B4-BE49-F238E27FC236}">
                <a16:creationId xmlns="" xmlns:a16="http://schemas.microsoft.com/office/drawing/2014/main" id="{0100CD34-78C5-4FE8-88B8-BFD40F0FAC36}"/>
              </a:ext>
            </a:extLst>
          </p:cNvPr>
          <p:cNvSpPr>
            <a:spLocks noChangeArrowheads="1"/>
          </p:cNvSpPr>
          <p:nvPr/>
        </p:nvSpPr>
        <p:spPr bwMode="auto">
          <a:xfrm>
            <a:off x="4549775" y="3449638"/>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4" name="Oval 42">
            <a:extLst>
              <a:ext uri="{FF2B5EF4-FFF2-40B4-BE49-F238E27FC236}">
                <a16:creationId xmlns="" xmlns:a16="http://schemas.microsoft.com/office/drawing/2014/main" id="{A8983F88-6641-4513-914A-11433368C57D}"/>
              </a:ext>
            </a:extLst>
          </p:cNvPr>
          <p:cNvSpPr>
            <a:spLocks noChangeArrowheads="1"/>
          </p:cNvSpPr>
          <p:nvPr/>
        </p:nvSpPr>
        <p:spPr bwMode="auto">
          <a:xfrm>
            <a:off x="3605213" y="4259263"/>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5" name="Oval 43">
            <a:extLst>
              <a:ext uri="{FF2B5EF4-FFF2-40B4-BE49-F238E27FC236}">
                <a16:creationId xmlns="" xmlns:a16="http://schemas.microsoft.com/office/drawing/2014/main" id="{6BCF3144-7847-45AA-AEC9-0F41ABC62EDC}"/>
              </a:ext>
            </a:extLst>
          </p:cNvPr>
          <p:cNvSpPr>
            <a:spLocks noChangeArrowheads="1"/>
          </p:cNvSpPr>
          <p:nvPr/>
        </p:nvSpPr>
        <p:spPr bwMode="auto">
          <a:xfrm>
            <a:off x="4268788" y="36131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6" name="Oval 44">
            <a:extLst>
              <a:ext uri="{FF2B5EF4-FFF2-40B4-BE49-F238E27FC236}">
                <a16:creationId xmlns="" xmlns:a16="http://schemas.microsoft.com/office/drawing/2014/main" id="{76218077-6CD1-471F-B2AB-48EB90F3B85C}"/>
              </a:ext>
            </a:extLst>
          </p:cNvPr>
          <p:cNvSpPr>
            <a:spLocks noChangeArrowheads="1"/>
          </p:cNvSpPr>
          <p:nvPr/>
        </p:nvSpPr>
        <p:spPr bwMode="auto">
          <a:xfrm>
            <a:off x="3995738" y="3760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7" name="Oval 45">
            <a:extLst>
              <a:ext uri="{FF2B5EF4-FFF2-40B4-BE49-F238E27FC236}">
                <a16:creationId xmlns="" xmlns:a16="http://schemas.microsoft.com/office/drawing/2014/main" id="{DFC7055A-8624-453F-B84F-4136746CDCB7}"/>
              </a:ext>
            </a:extLst>
          </p:cNvPr>
          <p:cNvSpPr>
            <a:spLocks noChangeArrowheads="1"/>
          </p:cNvSpPr>
          <p:nvPr/>
        </p:nvSpPr>
        <p:spPr bwMode="auto">
          <a:xfrm>
            <a:off x="3736975" y="395287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8" name="Oval 46">
            <a:extLst>
              <a:ext uri="{FF2B5EF4-FFF2-40B4-BE49-F238E27FC236}">
                <a16:creationId xmlns="" xmlns:a16="http://schemas.microsoft.com/office/drawing/2014/main" id="{B5259425-10D4-43CE-8C54-1B70B2A894CF}"/>
              </a:ext>
            </a:extLst>
          </p:cNvPr>
          <p:cNvSpPr>
            <a:spLocks noChangeArrowheads="1"/>
          </p:cNvSpPr>
          <p:nvPr/>
        </p:nvSpPr>
        <p:spPr bwMode="auto">
          <a:xfrm>
            <a:off x="5670550" y="44608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59" name="Oval 47">
            <a:extLst>
              <a:ext uri="{FF2B5EF4-FFF2-40B4-BE49-F238E27FC236}">
                <a16:creationId xmlns="" xmlns:a16="http://schemas.microsoft.com/office/drawing/2014/main" id="{B718E90A-9296-4651-91A0-6F4E187284AC}"/>
              </a:ext>
            </a:extLst>
          </p:cNvPr>
          <p:cNvSpPr>
            <a:spLocks noChangeArrowheads="1"/>
          </p:cNvSpPr>
          <p:nvPr/>
        </p:nvSpPr>
        <p:spPr bwMode="auto">
          <a:xfrm>
            <a:off x="7189788" y="41433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0" name="Oval 48">
            <a:extLst>
              <a:ext uri="{FF2B5EF4-FFF2-40B4-BE49-F238E27FC236}">
                <a16:creationId xmlns="" xmlns:a16="http://schemas.microsoft.com/office/drawing/2014/main" id="{A0B1E66F-5860-4BD5-8771-0750E1BF6B7B}"/>
              </a:ext>
            </a:extLst>
          </p:cNvPr>
          <p:cNvSpPr>
            <a:spLocks noChangeArrowheads="1"/>
          </p:cNvSpPr>
          <p:nvPr/>
        </p:nvSpPr>
        <p:spPr bwMode="auto">
          <a:xfrm>
            <a:off x="6038850" y="437991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1" name="Oval 49">
            <a:extLst>
              <a:ext uri="{FF2B5EF4-FFF2-40B4-BE49-F238E27FC236}">
                <a16:creationId xmlns="" xmlns:a16="http://schemas.microsoft.com/office/drawing/2014/main" id="{E9015065-347A-4928-816A-5B789E416889}"/>
              </a:ext>
            </a:extLst>
          </p:cNvPr>
          <p:cNvSpPr>
            <a:spLocks noChangeArrowheads="1"/>
          </p:cNvSpPr>
          <p:nvPr/>
        </p:nvSpPr>
        <p:spPr bwMode="auto">
          <a:xfrm>
            <a:off x="6384925" y="42687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2" name="Oval 50">
            <a:extLst>
              <a:ext uri="{FF2B5EF4-FFF2-40B4-BE49-F238E27FC236}">
                <a16:creationId xmlns="" xmlns:a16="http://schemas.microsoft.com/office/drawing/2014/main" id="{C025F153-EF7D-410C-AC7F-8A17E587F77D}"/>
              </a:ext>
            </a:extLst>
          </p:cNvPr>
          <p:cNvSpPr>
            <a:spLocks noChangeArrowheads="1"/>
          </p:cNvSpPr>
          <p:nvPr/>
        </p:nvSpPr>
        <p:spPr bwMode="auto">
          <a:xfrm>
            <a:off x="6775450" y="4165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3" name="Oval 51">
            <a:extLst>
              <a:ext uri="{FF2B5EF4-FFF2-40B4-BE49-F238E27FC236}">
                <a16:creationId xmlns="" xmlns:a16="http://schemas.microsoft.com/office/drawing/2014/main" id="{7831A008-4EE4-4423-ACBA-98B18DD6D968}"/>
              </a:ext>
            </a:extLst>
          </p:cNvPr>
          <p:cNvSpPr>
            <a:spLocks noChangeArrowheads="1"/>
          </p:cNvSpPr>
          <p:nvPr/>
        </p:nvSpPr>
        <p:spPr bwMode="auto">
          <a:xfrm>
            <a:off x="3908425" y="501332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4" name="Oval 52">
            <a:extLst>
              <a:ext uri="{FF2B5EF4-FFF2-40B4-BE49-F238E27FC236}">
                <a16:creationId xmlns="" xmlns:a16="http://schemas.microsoft.com/office/drawing/2014/main" id="{5E895504-14E7-4E50-95B8-24505E1641D9}"/>
              </a:ext>
            </a:extLst>
          </p:cNvPr>
          <p:cNvSpPr>
            <a:spLocks noChangeArrowheads="1"/>
          </p:cNvSpPr>
          <p:nvPr/>
        </p:nvSpPr>
        <p:spPr bwMode="auto">
          <a:xfrm>
            <a:off x="8037513" y="4078288"/>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5" name="Oval 53">
            <a:extLst>
              <a:ext uri="{FF2B5EF4-FFF2-40B4-BE49-F238E27FC236}">
                <a16:creationId xmlns="" xmlns:a16="http://schemas.microsoft.com/office/drawing/2014/main" id="{0FCC45C4-A3F0-4330-B03C-5DB6FCCD9470}"/>
              </a:ext>
            </a:extLst>
          </p:cNvPr>
          <p:cNvSpPr>
            <a:spLocks noChangeArrowheads="1"/>
          </p:cNvSpPr>
          <p:nvPr/>
        </p:nvSpPr>
        <p:spPr bwMode="auto">
          <a:xfrm>
            <a:off x="8102600" y="2174875"/>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8" name="Oval 56">
            <a:extLst>
              <a:ext uri="{FF2B5EF4-FFF2-40B4-BE49-F238E27FC236}">
                <a16:creationId xmlns="" xmlns:a16="http://schemas.microsoft.com/office/drawing/2014/main" id="{DEB1C1B6-3824-4FC7-82A9-F54CD9931807}"/>
              </a:ext>
            </a:extLst>
          </p:cNvPr>
          <p:cNvSpPr>
            <a:spLocks noChangeArrowheads="1"/>
          </p:cNvSpPr>
          <p:nvPr/>
        </p:nvSpPr>
        <p:spPr bwMode="auto">
          <a:xfrm>
            <a:off x="8308975" y="39290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69" name="Oval 57">
            <a:extLst>
              <a:ext uri="{FF2B5EF4-FFF2-40B4-BE49-F238E27FC236}">
                <a16:creationId xmlns="" xmlns:a16="http://schemas.microsoft.com/office/drawing/2014/main" id="{D7A14FC1-1257-49A0-8147-EBA708375400}"/>
              </a:ext>
            </a:extLst>
          </p:cNvPr>
          <p:cNvSpPr>
            <a:spLocks noChangeArrowheads="1"/>
          </p:cNvSpPr>
          <p:nvPr/>
        </p:nvSpPr>
        <p:spPr bwMode="auto">
          <a:xfrm>
            <a:off x="8612188" y="37163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70" name="Oval 58">
            <a:extLst>
              <a:ext uri="{FF2B5EF4-FFF2-40B4-BE49-F238E27FC236}">
                <a16:creationId xmlns="" xmlns:a16="http://schemas.microsoft.com/office/drawing/2014/main" id="{E4FF3079-CBFF-47EC-AC6E-0CD81A8D0AE3}"/>
              </a:ext>
            </a:extLst>
          </p:cNvPr>
          <p:cNvSpPr>
            <a:spLocks noChangeArrowheads="1"/>
          </p:cNvSpPr>
          <p:nvPr/>
        </p:nvSpPr>
        <p:spPr bwMode="auto">
          <a:xfrm>
            <a:off x="8789988" y="336232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71" name="Oval 59">
            <a:extLst>
              <a:ext uri="{FF2B5EF4-FFF2-40B4-BE49-F238E27FC236}">
                <a16:creationId xmlns="" xmlns:a16="http://schemas.microsoft.com/office/drawing/2014/main" id="{F0AA6C98-416E-41C3-B089-23F1FF098409}"/>
              </a:ext>
            </a:extLst>
          </p:cNvPr>
          <p:cNvSpPr>
            <a:spLocks noChangeArrowheads="1"/>
          </p:cNvSpPr>
          <p:nvPr/>
        </p:nvSpPr>
        <p:spPr bwMode="auto">
          <a:xfrm>
            <a:off x="8539163" y="2336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74" name="Oval 62">
            <a:extLst>
              <a:ext uri="{FF2B5EF4-FFF2-40B4-BE49-F238E27FC236}">
                <a16:creationId xmlns="" xmlns:a16="http://schemas.microsoft.com/office/drawing/2014/main" id="{DEBC329E-A3E0-4083-9777-23493D061494}"/>
              </a:ext>
            </a:extLst>
          </p:cNvPr>
          <p:cNvSpPr>
            <a:spLocks noChangeArrowheads="1"/>
          </p:cNvSpPr>
          <p:nvPr/>
        </p:nvSpPr>
        <p:spPr bwMode="auto">
          <a:xfrm>
            <a:off x="8848725" y="284638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ectangle 1">
            <a:extLst>
              <a:ext uri="{FF2B5EF4-FFF2-40B4-BE49-F238E27FC236}">
                <a16:creationId xmlns="" xmlns:a16="http://schemas.microsoft.com/office/drawing/2014/main" id="{5A4DC96E-ED57-406B-86C0-4DEE631C908F}"/>
              </a:ext>
            </a:extLst>
          </p:cNvPr>
          <p:cNvSpPr/>
          <p:nvPr/>
        </p:nvSpPr>
        <p:spPr>
          <a:xfrm>
            <a:off x="204938" y="6134483"/>
            <a:ext cx="7880050" cy="523220"/>
          </a:xfrm>
          <a:prstGeom prst="rect">
            <a:avLst/>
          </a:prstGeom>
        </p:spPr>
        <p:txBody>
          <a:bodyPr wrap="square">
            <a:spAutoFit/>
          </a:bodyPr>
          <a:lstStyle/>
          <a:p>
            <a:r>
              <a:rPr lang="en-US" sz="1400" dirty="0">
                <a:solidFill>
                  <a:srgbClr val="222222"/>
                </a:solidFill>
                <a:latin typeface="Arial" panose="020B0604020202020204" pitchFamily="34" charset="0"/>
              </a:rPr>
              <a:t>Bookstein, Fred L. "Landmark methods for forms without landmarks: morphometrics of group differences in outline shape." </a:t>
            </a:r>
            <a:r>
              <a:rPr lang="en-US" sz="1400" i="1" dirty="0">
                <a:solidFill>
                  <a:srgbClr val="222222"/>
                </a:solidFill>
                <a:latin typeface="Arial" panose="020B0604020202020204" pitchFamily="34" charset="0"/>
              </a:rPr>
              <a:t>Medical image analysis</a:t>
            </a:r>
            <a:r>
              <a:rPr lang="en-US" sz="1400" dirty="0">
                <a:solidFill>
                  <a:srgbClr val="222222"/>
                </a:solidFill>
                <a:latin typeface="Arial" panose="020B0604020202020204" pitchFamily="34" charset="0"/>
              </a:rPr>
              <a:t> 1.3 (1997): 225-243.</a:t>
            </a:r>
            <a:endParaRPr lang="en-US" sz="1400" dirty="0"/>
          </a:p>
        </p:txBody>
      </p:sp>
    </p:spTree>
    <p:custDataLst>
      <p:tags r:id="rId1"/>
    </p:custData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1801"/>
                                        </p:tgtEl>
                                        <p:attrNameLst>
                                          <p:attrName>style.visibility</p:attrName>
                                        </p:attrNameLst>
                                      </p:cBhvr>
                                      <p:to>
                                        <p:strVal val="visible"/>
                                      </p:to>
                                    </p:set>
                                    <p:animEffect transition="in" filter="fade">
                                      <p:cBhvr>
                                        <p:cTn id="7" dur="500"/>
                                        <p:tgtEl>
                                          <p:spTgt spid="371801"/>
                                        </p:tgtEl>
                                      </p:cBhvr>
                                    </p:animEffect>
                                  </p:childTnLst>
                                </p:cTn>
                              </p:par>
                              <p:par>
                                <p:cTn id="8" presetID="0" presetClass="path" presetSubtype="0" accel="50000" decel="50000" fill="hold" nodeType="withEffect">
                                  <p:stCondLst>
                                    <p:cond delay="0"/>
                                  </p:stCondLst>
                                  <p:childTnLst>
                                    <p:animMotion origin="layout" path="M 0.00017 0.00046 L 0.00955 -0.00232 " pathEditMode="relative" ptsTypes="AA">
                                      <p:cBhvr>
                                        <p:cTn id="9" dur="2000" fill="hold"/>
                                        <p:tgtEl>
                                          <p:spTgt spid="371761"/>
                                        </p:tgtEl>
                                        <p:attrNameLst>
                                          <p:attrName>ppt_x</p:attrName>
                                          <p:attrName>ppt_y</p:attrName>
                                        </p:attrNameLst>
                                      </p:cBhvr>
                                    </p:animMotion>
                                  </p:childTnLst>
                                </p:cTn>
                              </p:par>
                              <p:par>
                                <p:cTn id="10" presetID="0" presetClass="path" presetSubtype="0" accel="50000" decel="50000" fill="hold" nodeType="withEffect">
                                  <p:stCondLst>
                                    <p:cond delay="0"/>
                                  </p:stCondLst>
                                  <p:childTnLst>
                                    <p:animMotion origin="layout" path="M -2.77778E-6 7.40741E-6 L 0.00573 7.40741E-6 " pathEditMode="relative" ptsTypes="AA">
                                      <p:cBhvr>
                                        <p:cTn id="11" dur="2000" fill="hold"/>
                                        <p:tgtEl>
                                          <p:spTgt spid="371762"/>
                                        </p:tgtEl>
                                        <p:attrNameLst>
                                          <p:attrName>ppt_x</p:attrName>
                                          <p:attrName>ppt_y</p:attrName>
                                        </p:attrNameLst>
                                      </p:cBhvr>
                                    </p:animMotion>
                                  </p:childTnLst>
                                </p:cTn>
                              </p:par>
                              <p:par>
                                <p:cTn id="12" presetID="0" presetClass="path" presetSubtype="0" accel="50000" decel="50000" fill="hold" nodeType="withEffect">
                                  <p:stCondLst>
                                    <p:cond delay="0"/>
                                  </p:stCondLst>
                                  <p:childTnLst>
                                    <p:animMotion origin="layout" path="M 3.33333E-6 1.11111E-6 L 0.00781 -0.00417 " pathEditMode="relative" rAng="0" ptsTypes="AA">
                                      <p:cBhvr>
                                        <p:cTn id="13" dur="2000" fill="hold"/>
                                        <p:tgtEl>
                                          <p:spTgt spid="371760"/>
                                        </p:tgtEl>
                                        <p:attrNameLst>
                                          <p:attrName>ppt_x</p:attrName>
                                          <p:attrName>ppt_y</p:attrName>
                                        </p:attrNameLst>
                                      </p:cBhvr>
                                      <p:rCtr x="382" y="-208"/>
                                    </p:animMotion>
                                  </p:childTnLst>
                                </p:cTn>
                              </p:par>
                              <p:par>
                                <p:cTn id="14" presetID="0" presetClass="path" presetSubtype="0" accel="50000" decel="50000" fill="hold" nodeType="withEffect">
                                  <p:stCondLst>
                                    <p:cond delay="0"/>
                                  </p:stCondLst>
                                  <p:childTnLst>
                                    <p:animMotion origin="layout" path="M 1.66667E-6 -4.07407E-6 L -0.00208 -0.01458 " pathEditMode="relative" rAng="0" ptsTypes="AA">
                                      <p:cBhvr>
                                        <p:cTn id="15" dur="2000" fill="hold"/>
                                        <p:tgtEl>
                                          <p:spTgt spid="371774"/>
                                        </p:tgtEl>
                                        <p:attrNameLst>
                                          <p:attrName>ppt_x</p:attrName>
                                          <p:attrName>ppt_y</p:attrName>
                                        </p:attrNameLst>
                                      </p:cBhvr>
                                      <p:rCtr x="-104" y="-741"/>
                                    </p:animMotion>
                                  </p:childTnLst>
                                </p:cTn>
                              </p:par>
                              <p:par>
                                <p:cTn id="16" presetID="0" presetClass="path" presetSubtype="0" accel="50000" decel="50000" fill="hold" nodeType="withEffect">
                                  <p:stCondLst>
                                    <p:cond delay="0"/>
                                  </p:stCondLst>
                                  <p:childTnLst>
                                    <p:animMotion origin="layout" path="M -4.16667E-6 -1.85185E-6 L 0.0099 0.00695 " pathEditMode="relative" rAng="0" ptsTypes="AA">
                                      <p:cBhvr>
                                        <p:cTn id="17" dur="2000" fill="hold"/>
                                        <p:tgtEl>
                                          <p:spTgt spid="371771"/>
                                        </p:tgtEl>
                                        <p:attrNameLst>
                                          <p:attrName>ppt_x</p:attrName>
                                          <p:attrName>ppt_y</p:attrName>
                                        </p:attrNameLst>
                                      </p:cBhvr>
                                      <p:rCtr x="486" y="347"/>
                                    </p:animMotion>
                                  </p:childTnLst>
                                </p:cTn>
                              </p:par>
                              <p:par>
                                <p:cTn id="18" presetID="0" presetClass="path" presetSubtype="0" accel="50000" decel="50000" fill="hold" nodeType="withEffect">
                                  <p:stCondLst>
                                    <p:cond delay="0"/>
                                  </p:stCondLst>
                                  <p:childTnLst>
                                    <p:animMotion origin="layout" path="M 5.55556E-7 -4.81481E-6 L 0.00503 -0.01875 " pathEditMode="relative" rAng="0" ptsTypes="AA">
                                      <p:cBhvr>
                                        <p:cTn id="19" dur="2000" fill="hold"/>
                                        <p:tgtEl>
                                          <p:spTgt spid="371770"/>
                                        </p:tgtEl>
                                        <p:attrNameLst>
                                          <p:attrName>ppt_x</p:attrName>
                                          <p:attrName>ppt_y</p:attrName>
                                        </p:attrNameLst>
                                      </p:cBhvr>
                                      <p:rCtr x="243" y="-949"/>
                                    </p:animMotion>
                                  </p:childTnLst>
                                </p:cTn>
                              </p:par>
                              <p:par>
                                <p:cTn id="20" presetID="0" presetClass="path" presetSubtype="0" accel="50000" decel="50000" fill="hold" nodeType="withEffect">
                                  <p:stCondLst>
                                    <p:cond delay="0"/>
                                  </p:stCondLst>
                                  <p:childTnLst>
                                    <p:animMotion origin="layout" path="M -4.72222E-6 -3.33333E-6 L 0.01355 -0.01319 " pathEditMode="relative" rAng="0" ptsTypes="AA">
                                      <p:cBhvr>
                                        <p:cTn id="21" dur="2000" fill="hold"/>
                                        <p:tgtEl>
                                          <p:spTgt spid="371769"/>
                                        </p:tgtEl>
                                        <p:attrNameLst>
                                          <p:attrName>ppt_x</p:attrName>
                                          <p:attrName>ppt_y</p:attrName>
                                        </p:attrNameLst>
                                      </p:cBhvr>
                                      <p:rCtr x="677" y="-671"/>
                                    </p:animMotion>
                                  </p:childTnLst>
                                </p:cTn>
                              </p:par>
                              <p:par>
                                <p:cTn id="22" presetID="0" presetClass="path" presetSubtype="0" accel="50000" decel="50000" fill="hold" nodeType="withEffect">
                                  <p:stCondLst>
                                    <p:cond delay="0"/>
                                  </p:stCondLst>
                                  <p:childTnLst>
                                    <p:animMotion origin="layout" path="M -5.55556E-7 3.33333E-6 L 0.01094 -0.00764 " pathEditMode="relative" rAng="0" ptsTypes="AA">
                                      <p:cBhvr>
                                        <p:cTn id="23" dur="2000" fill="hold"/>
                                        <p:tgtEl>
                                          <p:spTgt spid="371768"/>
                                        </p:tgtEl>
                                        <p:attrNameLst>
                                          <p:attrName>ppt_x</p:attrName>
                                          <p:attrName>ppt_y</p:attrName>
                                        </p:attrNameLst>
                                      </p:cBhvr>
                                      <p:rCtr x="538" y="-394"/>
                                    </p:animMotion>
                                  </p:childTnLst>
                                </p:cTn>
                              </p:par>
                              <p:par>
                                <p:cTn id="24" presetID="0" presetClass="path" presetSubtype="0" accel="50000" decel="50000" fill="hold" nodeType="withEffect">
                                  <p:stCondLst>
                                    <p:cond delay="0"/>
                                  </p:stCondLst>
                                  <p:childTnLst>
                                    <p:animMotion origin="layout" path="M 1.94444E-6 -3.33333E-6 L -0.04254 0.0007 " pathEditMode="relative" rAng="0" ptsTypes="AA">
                                      <p:cBhvr>
                                        <p:cTn id="25" dur="2000" fill="hold"/>
                                        <p:tgtEl>
                                          <p:spTgt spid="371746"/>
                                        </p:tgtEl>
                                        <p:attrNameLst>
                                          <p:attrName>ppt_x</p:attrName>
                                          <p:attrName>ppt_y</p:attrName>
                                        </p:attrNameLst>
                                      </p:cBhvr>
                                      <p:rCtr x="-2135" y="23"/>
                                    </p:animMotion>
                                  </p:childTnLst>
                                </p:cTn>
                              </p:par>
                              <p:par>
                                <p:cTn id="26" presetID="0" presetClass="path" presetSubtype="0" accel="50000" decel="50000" fill="hold" nodeType="withEffect">
                                  <p:stCondLst>
                                    <p:cond delay="0"/>
                                  </p:stCondLst>
                                  <p:childTnLst>
                                    <p:animMotion origin="layout" path="M -1.11111E-6 4.44444E-6 L -0.03038 0.01713 " pathEditMode="relative" rAng="0" ptsTypes="AA">
                                      <p:cBhvr>
                                        <p:cTn id="27" dur="2000" fill="hold"/>
                                        <p:tgtEl>
                                          <p:spTgt spid="371742"/>
                                        </p:tgtEl>
                                        <p:attrNameLst>
                                          <p:attrName>ppt_x</p:attrName>
                                          <p:attrName>ppt_y</p:attrName>
                                        </p:attrNameLst>
                                      </p:cBhvr>
                                      <p:rCtr x="-1528" y="856"/>
                                    </p:animMotion>
                                  </p:childTnLst>
                                </p:cTn>
                              </p:par>
                              <p:par>
                                <p:cTn id="28" presetID="0" presetClass="path" presetSubtype="0" accel="50000" decel="50000" fill="hold" nodeType="withEffect">
                                  <p:stCondLst>
                                    <p:cond delay="0"/>
                                  </p:stCondLst>
                                  <p:childTnLst>
                                    <p:animMotion origin="layout" path="M 2.77778E-7 -4.07407E-6 L -0.01215 0.01806 " pathEditMode="relative" rAng="0" ptsTypes="AA">
                                      <p:cBhvr>
                                        <p:cTn id="29" dur="2000" fill="hold"/>
                                        <p:tgtEl>
                                          <p:spTgt spid="371743"/>
                                        </p:tgtEl>
                                        <p:attrNameLst>
                                          <p:attrName>ppt_x</p:attrName>
                                          <p:attrName>ppt_y</p:attrName>
                                        </p:attrNameLst>
                                      </p:cBhvr>
                                      <p:rCtr x="-608" y="903"/>
                                    </p:animMotion>
                                  </p:childTnLst>
                                </p:cTn>
                              </p:par>
                              <p:par>
                                <p:cTn id="30" presetID="0" presetClass="path" presetSubtype="0" accel="50000" decel="50000" fill="hold" nodeType="withEffect">
                                  <p:stCondLst>
                                    <p:cond delay="0"/>
                                  </p:stCondLst>
                                  <p:childTnLst>
                                    <p:animMotion origin="layout" path="M 3.88889E-6 -4.07407E-6 L 0.00729 -0.00416 " pathEditMode="relative" rAng="0" ptsTypes="AA">
                                      <p:cBhvr>
                                        <p:cTn id="31" dur="2000" fill="hold"/>
                                        <p:tgtEl>
                                          <p:spTgt spid="371755"/>
                                        </p:tgtEl>
                                        <p:attrNameLst>
                                          <p:attrName>ppt_x</p:attrName>
                                          <p:attrName>ppt_y</p:attrName>
                                        </p:attrNameLst>
                                      </p:cBhvr>
                                      <p:rCtr x="365" y="-208"/>
                                    </p:animMotion>
                                  </p:childTnLst>
                                </p:cTn>
                              </p:par>
                              <p:par>
                                <p:cTn id="32" presetID="0" presetClass="path" presetSubtype="0" accel="50000" decel="50000" fill="hold" nodeType="withEffect">
                                  <p:stCondLst>
                                    <p:cond delay="0"/>
                                  </p:stCondLst>
                                  <p:childTnLst>
                                    <p:animMotion origin="layout" path="M -3.33333E-6 -4.07407E-6 L 0.00209 -0.00138 " pathEditMode="relative" rAng="0" ptsTypes="AA">
                                      <p:cBhvr>
                                        <p:cTn id="33" dur="2000" fill="hold"/>
                                        <p:tgtEl>
                                          <p:spTgt spid="371756"/>
                                        </p:tgtEl>
                                        <p:attrNameLst>
                                          <p:attrName>ppt_x</p:attrName>
                                          <p:attrName>ppt_y</p:attrName>
                                        </p:attrNameLst>
                                      </p:cBhvr>
                                      <p:rCtr x="104" y="-69"/>
                                    </p:animMotion>
                                  </p:childTnLst>
                                </p:cTn>
                              </p:par>
                            </p:childTnLst>
                          </p:cTn>
                        </p:par>
                        <p:par>
                          <p:cTn id="34" fill="hold" nodeType="afterGroup">
                            <p:stCondLst>
                              <p:cond delay="2000"/>
                            </p:stCondLst>
                            <p:childTnLst>
                              <p:par>
                                <p:cTn id="35" presetID="10" presetClass="exit" presetSubtype="0" fill="hold" nodeType="afterEffect">
                                  <p:stCondLst>
                                    <p:cond delay="0"/>
                                  </p:stCondLst>
                                  <p:childTnLst>
                                    <p:animEffect transition="out" filter="fade">
                                      <p:cBhvr>
                                        <p:cTn id="36" dur="2000"/>
                                        <p:tgtEl>
                                          <p:spTgt spid="371801"/>
                                        </p:tgtEl>
                                      </p:cBhvr>
                                    </p:animEffect>
                                    <p:set>
                                      <p:cBhvr>
                                        <p:cTn id="37" dur="1" fill="hold">
                                          <p:stCondLst>
                                            <p:cond delay="1999"/>
                                          </p:stCondLst>
                                        </p:cTn>
                                        <p:tgtEl>
                                          <p:spTgt spid="371801"/>
                                        </p:tgtEl>
                                        <p:attrNameLst>
                                          <p:attrName>style.visibility</p:attrName>
                                        </p:attrNameLst>
                                      </p:cBhvr>
                                      <p:to>
                                        <p:strVal val="hidden"/>
                                      </p:to>
                                    </p:set>
                                  </p:childTnLst>
                                </p:cTn>
                              </p:par>
                              <p:par>
                                <p:cTn id="38" presetID="1" presetClass="emph" presetSubtype="2" fill="hold" nodeType="withEffect">
                                  <p:stCondLst>
                                    <p:cond delay="0"/>
                                  </p:stCondLst>
                                  <p:childTnLst>
                                    <p:animClr clrSpc="rgb" dir="cw">
                                      <p:cBhvr>
                                        <p:cTn id="39" dur="500" fill="hold"/>
                                        <p:tgtEl>
                                          <p:spTgt spid="371774"/>
                                        </p:tgtEl>
                                        <p:attrNameLst>
                                          <p:attrName>fillcolor</p:attrName>
                                        </p:attrNameLst>
                                      </p:cBhvr>
                                      <p:to>
                                        <a:srgbClr val="FFFF00"/>
                                      </p:to>
                                    </p:animClr>
                                    <p:set>
                                      <p:cBhvr>
                                        <p:cTn id="40" dur="500" fill="hold"/>
                                        <p:tgtEl>
                                          <p:spTgt spid="371774"/>
                                        </p:tgtEl>
                                        <p:attrNameLst>
                                          <p:attrName>fill.type</p:attrName>
                                        </p:attrNameLst>
                                      </p:cBhvr>
                                      <p:to>
                                        <p:strVal val="solid"/>
                                      </p:to>
                                    </p:set>
                                    <p:set>
                                      <p:cBhvr>
                                        <p:cTn id="41" dur="500" fill="hold"/>
                                        <p:tgtEl>
                                          <p:spTgt spid="371774"/>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371769"/>
                                        </p:tgtEl>
                                        <p:attrNameLst>
                                          <p:attrName>fillcolor</p:attrName>
                                        </p:attrNameLst>
                                      </p:cBhvr>
                                      <p:to>
                                        <a:srgbClr val="FFFF00"/>
                                      </p:to>
                                    </p:animClr>
                                    <p:set>
                                      <p:cBhvr>
                                        <p:cTn id="44" dur="500" fill="hold"/>
                                        <p:tgtEl>
                                          <p:spTgt spid="371769"/>
                                        </p:tgtEl>
                                        <p:attrNameLst>
                                          <p:attrName>fill.type</p:attrName>
                                        </p:attrNameLst>
                                      </p:cBhvr>
                                      <p:to>
                                        <p:strVal val="solid"/>
                                      </p:to>
                                    </p:set>
                                    <p:set>
                                      <p:cBhvr>
                                        <p:cTn id="45" dur="500" fill="hold"/>
                                        <p:tgtEl>
                                          <p:spTgt spid="371769"/>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500" fill="hold"/>
                                        <p:tgtEl>
                                          <p:spTgt spid="371743"/>
                                        </p:tgtEl>
                                        <p:attrNameLst>
                                          <p:attrName>fillcolor</p:attrName>
                                        </p:attrNameLst>
                                      </p:cBhvr>
                                      <p:to>
                                        <a:srgbClr val="FFFF00"/>
                                      </p:to>
                                    </p:animClr>
                                    <p:set>
                                      <p:cBhvr>
                                        <p:cTn id="48" dur="500" fill="hold"/>
                                        <p:tgtEl>
                                          <p:spTgt spid="371743"/>
                                        </p:tgtEl>
                                        <p:attrNameLst>
                                          <p:attrName>fill.type</p:attrName>
                                        </p:attrNameLst>
                                      </p:cBhvr>
                                      <p:to>
                                        <p:strVal val="solid"/>
                                      </p:to>
                                    </p:set>
                                    <p:set>
                                      <p:cBhvr>
                                        <p:cTn id="49" dur="500" fill="hold"/>
                                        <p:tgtEl>
                                          <p:spTgt spid="371743"/>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371742"/>
                                        </p:tgtEl>
                                        <p:attrNameLst>
                                          <p:attrName>fillcolor</p:attrName>
                                        </p:attrNameLst>
                                      </p:cBhvr>
                                      <p:to>
                                        <a:srgbClr val="FFFF00"/>
                                      </p:to>
                                    </p:animClr>
                                    <p:set>
                                      <p:cBhvr>
                                        <p:cTn id="52" dur="500" fill="hold"/>
                                        <p:tgtEl>
                                          <p:spTgt spid="371742"/>
                                        </p:tgtEl>
                                        <p:attrNameLst>
                                          <p:attrName>fill.type</p:attrName>
                                        </p:attrNameLst>
                                      </p:cBhvr>
                                      <p:to>
                                        <p:strVal val="solid"/>
                                      </p:to>
                                    </p:set>
                                    <p:set>
                                      <p:cBhvr>
                                        <p:cTn id="53" dur="500" fill="hold"/>
                                        <p:tgtEl>
                                          <p:spTgt spid="371742"/>
                                        </p:tgtEl>
                                        <p:attrNameLst>
                                          <p:attrName>fill.on</p:attrName>
                                        </p:attrNameLst>
                                      </p:cBhvr>
                                      <p:to>
                                        <p:strVal val="true"/>
                                      </p:to>
                                    </p:set>
                                  </p:childTnLst>
                                </p:cTn>
                              </p:par>
                              <p:par>
                                <p:cTn id="54" presetID="1" presetClass="emph" presetSubtype="2" fill="hold" nodeType="withEffect">
                                  <p:stCondLst>
                                    <p:cond delay="0"/>
                                  </p:stCondLst>
                                  <p:childTnLst>
                                    <p:animClr clrSpc="rgb" dir="cw">
                                      <p:cBhvr>
                                        <p:cTn id="55" dur="500" fill="hold"/>
                                        <p:tgtEl>
                                          <p:spTgt spid="371746"/>
                                        </p:tgtEl>
                                        <p:attrNameLst>
                                          <p:attrName>fillcolor</p:attrName>
                                        </p:attrNameLst>
                                      </p:cBhvr>
                                      <p:to>
                                        <a:srgbClr val="FFFF00"/>
                                      </p:to>
                                    </p:animClr>
                                    <p:set>
                                      <p:cBhvr>
                                        <p:cTn id="56" dur="500" fill="hold"/>
                                        <p:tgtEl>
                                          <p:spTgt spid="371746"/>
                                        </p:tgtEl>
                                        <p:attrNameLst>
                                          <p:attrName>fill.type</p:attrName>
                                        </p:attrNameLst>
                                      </p:cBhvr>
                                      <p:to>
                                        <p:strVal val="solid"/>
                                      </p:to>
                                    </p:set>
                                    <p:set>
                                      <p:cBhvr>
                                        <p:cTn id="57" dur="500" fill="hold"/>
                                        <p:tgtEl>
                                          <p:spTgt spid="371746"/>
                                        </p:tgtEl>
                                        <p:attrNameLst>
                                          <p:attrName>fill.on</p:attrName>
                                        </p:attrNameLst>
                                      </p:cBhvr>
                                      <p:to>
                                        <p:strVal val="true"/>
                                      </p:to>
                                    </p:set>
                                  </p:childTnLst>
                                </p:cTn>
                              </p:par>
                            </p:childTnLst>
                          </p:cTn>
                        </p:par>
                        <p:par>
                          <p:cTn id="58" fill="hold" nodeType="afterGroup">
                            <p:stCondLst>
                              <p:cond delay="4000"/>
                            </p:stCondLst>
                            <p:childTnLst>
                              <p:par>
                                <p:cTn id="59" presetID="0" presetClass="path" presetSubtype="0" accel="50000" decel="50000" fill="hold" nodeType="afterEffect">
                                  <p:stCondLst>
                                    <p:cond delay="0"/>
                                  </p:stCondLst>
                                  <p:childTnLst>
                                    <p:animMotion origin="layout" path="M -0.00208 -0.01458 L 0.00051 -0.01528 " pathEditMode="relative" ptsTypes="AA">
                                      <p:cBhvr>
                                        <p:cTn id="60" dur="2000" fill="hold"/>
                                        <p:tgtEl>
                                          <p:spTgt spid="371774"/>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01355 -0.01319 L 0.01198 -0.01528 " pathEditMode="relative" rAng="0" ptsTypes="AA">
                                      <p:cBhvr>
                                        <p:cTn id="62" dur="2000" fill="hold"/>
                                        <p:tgtEl>
                                          <p:spTgt spid="371769"/>
                                        </p:tgtEl>
                                        <p:attrNameLst>
                                          <p:attrName>ppt_x</p:attrName>
                                          <p:attrName>ppt_y</p:attrName>
                                        </p:attrNameLst>
                                      </p:cBhvr>
                                      <p:rCtr x="-87" y="-116"/>
                                    </p:animMotion>
                                  </p:childTnLst>
                                </p:cTn>
                              </p:par>
                              <p:par>
                                <p:cTn id="63" presetID="0" presetClass="path" presetSubtype="0" accel="50000" decel="50000" fill="hold" nodeType="withEffect">
                                  <p:stCondLst>
                                    <p:cond delay="0"/>
                                  </p:stCondLst>
                                  <p:childTnLst>
                                    <p:animMotion origin="layout" path="M -0.03038 0.01713 L -0.02812 0.02315 " pathEditMode="relative" rAng="0" ptsTypes="AA">
                                      <p:cBhvr>
                                        <p:cTn id="64" dur="2000" fill="hold"/>
                                        <p:tgtEl>
                                          <p:spTgt spid="371742"/>
                                        </p:tgtEl>
                                        <p:attrNameLst>
                                          <p:attrName>ppt_x</p:attrName>
                                          <p:attrName>ppt_y</p:attrName>
                                        </p:attrNameLst>
                                      </p:cBhvr>
                                      <p:rCtr x="104" y="301"/>
                                    </p:animMotion>
                                  </p:childTnLst>
                                </p:cTn>
                              </p:par>
                              <p:par>
                                <p:cTn id="65" presetID="0" presetClass="path" presetSubtype="0" accel="50000" decel="50000" fill="hold" nodeType="withEffect">
                                  <p:stCondLst>
                                    <p:cond delay="0"/>
                                  </p:stCondLst>
                                  <p:childTnLst>
                                    <p:animMotion origin="layout" path="M -0.04253 0.0007 L -0.04253 0.00463 " pathEditMode="relative" ptsTypes="AA">
                                      <p:cBhvr>
                                        <p:cTn id="66" dur="2000" fill="hold"/>
                                        <p:tgtEl>
                                          <p:spTgt spid="371746"/>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01215 0.01806 L -0.00972 0.01991 " pathEditMode="relative" ptsTypes="AA">
                                      <p:cBhvr>
                                        <p:cTn id="68" dur="2000" fill="hold"/>
                                        <p:tgtEl>
                                          <p:spTgt spid="37174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3.2|8|5.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3468</TotalTime>
  <Words>2978</Words>
  <Application>Microsoft Macintosh PowerPoint</Application>
  <PresentationFormat>On-screen Show (4:3)</PresentationFormat>
  <Paragraphs>330</Paragraphs>
  <Slides>55</Slides>
  <Notes>18</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Introduction to statistical shape analysis II: Semi-landmarks and beyond</vt:lpstr>
      <vt:lpstr>Outline</vt:lpstr>
      <vt:lpstr>How many landmarks are enough to characterize shape and size variation?</vt:lpstr>
      <vt:lpstr>Constructed landmarks</vt:lpstr>
      <vt:lpstr>Extensions of TPS to include curvature</vt:lpstr>
      <vt:lpstr>Smooth surface analysis</vt:lpstr>
      <vt:lpstr>Geometry constrained diffusion</vt:lpstr>
      <vt:lpstr>What is wrong with equidistant samples?</vt:lpstr>
      <vt:lpstr>PowerPoint Presentation</vt:lpstr>
      <vt:lpstr>Determining position of sliding semi-landmarks</vt:lpstr>
      <vt:lpstr>Minimum bending energy criteria</vt:lpstr>
      <vt:lpstr>Minimum bending energy criteria</vt:lpstr>
      <vt:lpstr>Minimum bending energy criteria</vt:lpstr>
      <vt:lpstr>Minimum bending energy criteria</vt:lpstr>
      <vt:lpstr>Minimum bending energy criteria</vt:lpstr>
      <vt:lpstr>Procrustes distance criteria</vt:lpstr>
      <vt:lpstr>Procrustes distance criteria</vt:lpstr>
      <vt:lpstr>Procrustes distance criteria</vt:lpstr>
      <vt:lpstr>Procrustes distance criteria</vt:lpstr>
      <vt:lpstr>Procrustes distance criteria</vt:lpstr>
      <vt:lpstr>Minimum bending energy or Procrustes distance?</vt:lpstr>
      <vt:lpstr>Limitations of semi-landmarks</vt:lpstr>
      <vt:lpstr>Coming soon</vt:lpstr>
      <vt:lpstr>Coming soon</vt:lpstr>
      <vt:lpstr>Coming soon</vt:lpstr>
      <vt:lpstr>Semi-landmarks in R: Morpho</vt:lpstr>
      <vt:lpstr>Deformation-based morphology (DBM)</vt:lpstr>
      <vt:lpstr>Steps to find point correspondence</vt:lpstr>
      <vt:lpstr>Steps to find point correspondence</vt:lpstr>
      <vt:lpstr>Steps to find point correspondence</vt:lpstr>
      <vt:lpstr>Steps to find point correspondence</vt:lpstr>
      <vt:lpstr>Steps to find point correspondence</vt:lpstr>
      <vt:lpstr>Steps to find point correspondence</vt:lpstr>
      <vt:lpstr>DBM is not “landmark-free”</vt:lpstr>
      <vt:lpstr>Initial alignment in DBM</vt:lpstr>
      <vt:lpstr>Initial alignment in DBM</vt:lpstr>
      <vt:lpstr>Dense model of facial asymmetry</vt:lpstr>
      <vt:lpstr>Quantifying facial asymmetry with Dense Surface Models</vt:lpstr>
      <vt:lpstr>Automated Quantification of facial asymmetry</vt:lpstr>
      <vt:lpstr> BRIM:  bootstrapped response-based imputation modeling</vt:lpstr>
      <vt:lpstr>Summarizing local features</vt:lpstr>
      <vt:lpstr>Feature Heat Maps</vt:lpstr>
      <vt:lpstr>Genetic basis of facial asymmetry</vt:lpstr>
      <vt:lpstr>Analysis of asymmetry in developing facial bones</vt:lpstr>
      <vt:lpstr>Feature Heat Maps</vt:lpstr>
      <vt:lpstr>Retrieval of Specimen with Similar Morphological Shape Differences</vt:lpstr>
      <vt:lpstr>Limitations of DBM</vt:lpstr>
      <vt:lpstr>Spherical harmonic representation and point distributed models (SPHARM-PDM)</vt:lpstr>
      <vt:lpstr>PowerPoint Presentation</vt:lpstr>
      <vt:lpstr>PowerPoint Presentation</vt:lpstr>
      <vt:lpstr>Slicer SALT: Shape AnaLysis Toolbox</vt:lpstr>
      <vt:lpstr>Limitations of SPHARM methods</vt:lpstr>
      <vt:lpstr>Coming soon</vt:lpstr>
      <vt:lpstr>Questions?</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M. Rolfe</dc:creator>
  <cp:lastModifiedBy>Sara Rolfe</cp:lastModifiedBy>
  <cp:revision>141</cp:revision>
  <dcterms:created xsi:type="dcterms:W3CDTF">2019-08-12T18:12:05Z</dcterms:created>
  <dcterms:modified xsi:type="dcterms:W3CDTF">2019-08-27T14:16:07Z</dcterms:modified>
</cp:coreProperties>
</file>